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60" r:id="rId6"/>
    <p:sldId id="261" r:id="rId7"/>
    <p:sldId id="259" r:id="rId8"/>
    <p:sldId id="262" r:id="rId9"/>
    <p:sldId id="267" r:id="rId10"/>
    <p:sldId id="263" r:id="rId11"/>
    <p:sldId id="265" r:id="rId12"/>
    <p:sldId id="266" r:id="rId13"/>
    <p:sldId id="268" r:id="rId14"/>
    <p:sldId id="309" r:id="rId15"/>
    <p:sldId id="269" r:id="rId16"/>
    <p:sldId id="307" r:id="rId17"/>
    <p:sldId id="270" r:id="rId18"/>
    <p:sldId id="308" r:id="rId19"/>
    <p:sldId id="272" r:id="rId20"/>
    <p:sldId id="313" r:id="rId21"/>
    <p:sldId id="316" r:id="rId22"/>
    <p:sldId id="274" r:id="rId23"/>
    <p:sldId id="310" r:id="rId24"/>
    <p:sldId id="311" r:id="rId25"/>
    <p:sldId id="273" r:id="rId26"/>
    <p:sldId id="314" r:id="rId27"/>
    <p:sldId id="315" r:id="rId28"/>
    <p:sldId id="286" r:id="rId29"/>
    <p:sldId id="287" r:id="rId30"/>
    <p:sldId id="275" r:id="rId31"/>
    <p:sldId id="312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317" r:id="rId40"/>
    <p:sldId id="284" r:id="rId41"/>
    <p:sldId id="285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295" r:id="rId50"/>
    <p:sldId id="296" r:id="rId51"/>
    <p:sldId id="297" r:id="rId52"/>
    <p:sldId id="298" r:id="rId53"/>
    <p:sldId id="299" r:id="rId54"/>
    <p:sldId id="300" r:id="rId55"/>
    <p:sldId id="301" r:id="rId56"/>
    <p:sldId id="305" r:id="rId57"/>
    <p:sldId id="306" r:id="rId58"/>
    <p:sldId id="303" r:id="rId59"/>
    <p:sldId id="304" r:id="rId60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272" autoAdjust="0"/>
    <p:restoredTop sz="94660"/>
  </p:normalViewPr>
  <p:slideViewPr>
    <p:cSldViewPr>
      <p:cViewPr>
        <p:scale>
          <a:sx n="66" d="100"/>
          <a:sy n="66" d="100"/>
        </p:scale>
        <p:origin x="-172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C6446-EDE2-4B43-AFA2-D4E18DEC33CD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B0164-9F36-4190-8668-BAF10637FEA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E0153-32AE-4D40-982A-609802B1CE71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ADDCE-190E-4C99-8647-939B4B3B05E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B0A7C-8156-4F9C-84F3-BA4B749F81F6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75E6F-5AC6-4EFE-8CF9-675B5E2C6AE7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6AA59-8EC5-4985-B3C2-D41D33C11965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C1A01-8783-4FC9-BC22-78B6BC1C772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F50F4-0D7D-4A3D-B0B8-6089B2CE220B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198C8-F5FD-4081-94E3-FE3DDD08847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D9F1D-0C69-4753-B800-21F362CBB893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44861-0EEB-45F9-BF8E-7BEF49A8E8C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83F4B-0ECF-48A6-B542-24A3EF6CFD6E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697B3-BB2D-463E-893C-E6E3C4812EA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42E85-4BFB-4482-9B3C-AAD15507A671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4661F-92A3-46EA-AC9A-287C78E97AA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C2EF-EA4C-4AAE-A3DD-230BDAF3E819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A117C-F8A2-493D-832B-1D8F18D69F6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ECBBC-F032-4D64-86BE-EC9A74A33802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840C9-2DC8-4A7F-BACE-E80D8327345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423D7-A6DF-444D-ACC1-C15449A3A63D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12C30-7009-4E46-843A-154604F1542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8C2358-398B-4554-86A2-526906FB0066}" type="datetimeFigureOut">
              <a:rPr lang="fr-FR"/>
              <a:pPr>
                <a:defRPr/>
              </a:pPr>
              <a:t>07/02/2012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96FFB7-D6DA-48CF-9BF0-484B766CABE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38200" y="8382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Goudy Stout" pitchFamily="18" charset="0"/>
              </a:rPr>
              <a:t>W</a:t>
            </a:r>
            <a:r>
              <a:rPr lang="en-US" dirty="0" smtClean="0">
                <a:solidFill>
                  <a:schemeClr val="bg1"/>
                </a:solidFill>
                <a:latin typeface="Goudy Stout" pitchFamily="18" charset="0"/>
              </a:rPr>
              <a:t>EB</a:t>
            </a:r>
            <a:r>
              <a:rPr lang="en-US" dirty="0" smtClean="0">
                <a:solidFill>
                  <a:srgbClr val="FF0000"/>
                </a:solidFill>
                <a:latin typeface="Goudy Stout" pitchFamily="18" charset="0"/>
              </a:rPr>
              <a:t>L</a:t>
            </a:r>
            <a:r>
              <a:rPr lang="en-US" dirty="0" smtClean="0">
                <a:solidFill>
                  <a:schemeClr val="bg1"/>
                </a:solidFill>
                <a:latin typeface="Goudy Stout" pitchFamily="18" charset="0"/>
              </a:rPr>
              <a:t>IGHTS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>
                <a:solidFill>
                  <a:srgbClr val="FFFF00"/>
                </a:solidFill>
              </a:rPr>
              <a:t>JavaScript Framework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447800" y="3048000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en-US" sz="8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Black" pitchFamily="34" charset="0"/>
              </a:rPr>
              <a:t>MVC PLUS</a:t>
            </a:r>
          </a:p>
          <a:p>
            <a:r>
              <a:rPr lang="en-US" dirty="0" smtClean="0"/>
              <a:t>Framework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MultiMaster</a:t>
            </a:r>
            <a:r>
              <a:rPr lang="en-US" dirty="0" smtClean="0"/>
              <a:t>/</a:t>
            </a:r>
            <a:r>
              <a:rPr lang="en-US" dirty="0" err="1" smtClean="0"/>
              <a:t>MultiDetail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038600" y="2362200"/>
            <a:ext cx="22860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dirty="0" smtClean="0"/>
              <a:t>Detail</a:t>
            </a:r>
          </a:p>
          <a:p>
            <a:pPr algn="ctr">
              <a:buNone/>
            </a:pPr>
            <a:r>
              <a:rPr lang="en-US" dirty="0" smtClean="0"/>
              <a:t>Level 1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5791200" y="4267200"/>
            <a:ext cx="22860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Detail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>Level 2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914400" y="1828800"/>
            <a:ext cx="22860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1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914400" y="3962400"/>
            <a:ext cx="22860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2</a:t>
            </a:r>
          </a:p>
        </p:txBody>
      </p:sp>
      <p:cxnSp>
        <p:nvCxnSpPr>
          <p:cNvPr id="8" name="Elbow Connector 7"/>
          <p:cNvCxnSpPr>
            <a:stCxn id="6" idx="3"/>
            <a:endCxn id="4" idx="1"/>
          </p:cNvCxnSpPr>
          <p:nvPr/>
        </p:nvCxnSpPr>
        <p:spPr>
          <a:xfrm>
            <a:off x="3200400" y="2552700"/>
            <a:ext cx="838200" cy="5334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7" idx="3"/>
            <a:endCxn id="4" idx="1"/>
          </p:cNvCxnSpPr>
          <p:nvPr/>
        </p:nvCxnSpPr>
        <p:spPr>
          <a:xfrm flipV="1">
            <a:off x="3200400" y="3086100"/>
            <a:ext cx="838200" cy="16002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12"/>
          <p:cNvCxnSpPr>
            <a:stCxn id="4" idx="2"/>
            <a:endCxn id="5" idx="1"/>
          </p:cNvCxnSpPr>
          <p:nvPr/>
        </p:nvCxnSpPr>
        <p:spPr>
          <a:xfrm rot="16200000" flipH="1">
            <a:off x="4895850" y="4095750"/>
            <a:ext cx="1181100" cy="60960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Supported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295400"/>
            <a:ext cx="6324600" cy="4525963"/>
          </a:xfrm>
        </p:spPr>
        <p:txBody>
          <a:bodyPr/>
          <a:lstStyle/>
          <a:p>
            <a:r>
              <a:rPr lang="en-US" sz="2400" dirty="0" smtClean="0"/>
              <a:t>String</a:t>
            </a:r>
          </a:p>
          <a:p>
            <a:r>
              <a:rPr lang="en-US" sz="2400" dirty="0" smtClean="0"/>
              <a:t>Cardinal</a:t>
            </a:r>
            <a:endParaRPr lang="en-US" sz="2400" dirty="0" smtClean="0"/>
          </a:p>
          <a:p>
            <a:r>
              <a:rPr lang="en-US" sz="2400" dirty="0" smtClean="0"/>
              <a:t>Floating</a:t>
            </a:r>
          </a:p>
          <a:p>
            <a:r>
              <a:rPr lang="en-US" sz="2400" dirty="0" smtClean="0"/>
              <a:t>Currency </a:t>
            </a:r>
            <a:r>
              <a:rPr lang="en-US" sz="2400" dirty="0" smtClean="0"/>
              <a:t>(ECB Support)</a:t>
            </a:r>
          </a:p>
          <a:p>
            <a:r>
              <a:rPr lang="en-US" sz="2400" dirty="0" smtClean="0"/>
              <a:t>GUID</a:t>
            </a:r>
          </a:p>
          <a:p>
            <a:r>
              <a:rPr lang="en-US" sz="2400" dirty="0" err="1" smtClean="0"/>
              <a:t>DateTime</a:t>
            </a:r>
            <a:r>
              <a:rPr lang="en-US" sz="2400" dirty="0" smtClean="0"/>
              <a:t> and Time</a:t>
            </a:r>
          </a:p>
          <a:p>
            <a:r>
              <a:rPr lang="en-US" sz="2400" dirty="0" smtClean="0"/>
              <a:t>Binary</a:t>
            </a:r>
          </a:p>
          <a:p>
            <a:r>
              <a:rPr lang="en-US" sz="2400" dirty="0" smtClean="0"/>
              <a:t>Streams (Application Server and RDBMS)</a:t>
            </a:r>
          </a:p>
          <a:p>
            <a:r>
              <a:rPr lang="en-US" sz="2400" dirty="0" smtClean="0"/>
              <a:t>Images</a:t>
            </a:r>
          </a:p>
          <a:p>
            <a:r>
              <a:rPr lang="en-US" sz="2400" dirty="0" smtClean="0"/>
              <a:t>XML </a:t>
            </a:r>
          </a:p>
          <a:p>
            <a:r>
              <a:rPr lang="en-US" sz="2400" dirty="0" smtClean="0"/>
              <a:t>Custom (formula fields)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3962400"/>
            <a:ext cx="5715000" cy="256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Available </a:t>
            </a:r>
            <a:r>
              <a:rPr lang="en-US" dirty="0" err="1" smtClean="0"/>
              <a:t>Validators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r>
              <a:rPr lang="en-US" sz="2800" dirty="0" smtClean="0"/>
              <a:t>Type </a:t>
            </a:r>
          </a:p>
          <a:p>
            <a:r>
              <a:rPr lang="en-US" sz="2800" dirty="0" smtClean="0"/>
              <a:t>Max and Min</a:t>
            </a:r>
          </a:p>
          <a:p>
            <a:r>
              <a:rPr lang="en-US" sz="2800" dirty="0" smtClean="0"/>
              <a:t>Range </a:t>
            </a:r>
          </a:p>
          <a:p>
            <a:r>
              <a:rPr lang="en-US" sz="2800" dirty="0" smtClean="0"/>
              <a:t>Scale </a:t>
            </a:r>
          </a:p>
          <a:p>
            <a:r>
              <a:rPr lang="en-US" sz="2800" dirty="0" smtClean="0"/>
              <a:t>Format</a:t>
            </a:r>
          </a:p>
          <a:p>
            <a:r>
              <a:rPr lang="en-US" sz="2800" dirty="0" smtClean="0"/>
              <a:t>Requirement</a:t>
            </a:r>
          </a:p>
          <a:p>
            <a:r>
              <a:rPr lang="en-US" sz="2800" dirty="0" smtClean="0"/>
              <a:t>Row</a:t>
            </a:r>
          </a:p>
          <a:p>
            <a:r>
              <a:rPr lang="en-US" sz="2800" dirty="0" smtClean="0"/>
              <a:t>Custom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Editors  (can support input tags , </a:t>
            </a:r>
            <a:r>
              <a:rPr lang="en-US" dirty="0" err="1" smtClean="0"/>
              <a:t>textarea,select</a:t>
            </a:r>
            <a:r>
              <a:rPr lang="en-US" dirty="0" smtClean="0"/>
              <a:t> , file and all other known tags such as image , div)</a:t>
            </a:r>
          </a:p>
          <a:p>
            <a:pPr>
              <a:buNone/>
            </a:pPr>
            <a:r>
              <a:rPr lang="en-US" dirty="0" smtClean="0"/>
              <a:t>Views (support all tags)</a:t>
            </a:r>
          </a:p>
          <a:p>
            <a:pPr>
              <a:buNone/>
            </a:pPr>
            <a:r>
              <a:rPr lang="en-US" dirty="0" smtClean="0"/>
              <a:t>Lookups (</a:t>
            </a:r>
            <a:r>
              <a:rPr lang="en-US" dirty="0" err="1" smtClean="0"/>
              <a:t>tree,grid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AutoComplete</a:t>
            </a:r>
          </a:p>
          <a:p>
            <a:pPr>
              <a:buNone/>
            </a:pPr>
            <a:r>
              <a:rPr lang="en-US" dirty="0" smtClean="0"/>
              <a:t>HTML Editor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45148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676400"/>
            <a:ext cx="36195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4038600"/>
            <a:ext cx="28575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Straight Arrow Connector 8"/>
          <p:cNvCxnSpPr/>
          <p:nvPr/>
        </p:nvCxnSpPr>
        <p:spPr>
          <a:xfrm rot="10800000" flipV="1">
            <a:off x="3505200" y="457200"/>
            <a:ext cx="21336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638800" y="3048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Validation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181600" y="9906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Editor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724400" y="2667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TreeLookup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733800" y="4191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Grid Lookup</a:t>
            </a:r>
            <a:endParaRPr lang="en-US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1828800"/>
            <a:ext cx="24765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3429000"/>
            <a:ext cx="16573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4191000" y="51054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+35 Others</a:t>
            </a:r>
            <a:endParaRPr lang="en-US" sz="3600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24600" y="3886200"/>
            <a:ext cx="1714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6553200" y="33528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Password Editor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019800" y="47244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ComboBox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Grid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r>
              <a:rPr lang="en-US" dirty="0" smtClean="0"/>
              <a:t>Template Grids</a:t>
            </a:r>
          </a:p>
          <a:p>
            <a:r>
              <a:rPr lang="en-US" dirty="0" smtClean="0"/>
              <a:t>Column Based Grid</a:t>
            </a:r>
          </a:p>
          <a:p>
            <a:pPr lvl="1"/>
            <a:r>
              <a:rPr lang="en-US" dirty="0" smtClean="0"/>
              <a:t>Template support for header / columns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 place Sort/Filter/Group by (planned in version 1.2)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76400"/>
            <a:ext cx="43434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209800"/>
            <a:ext cx="4648200" cy="170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33400" y="3124200"/>
            <a:ext cx="2057400" cy="2792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09800" y="44958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Template Grids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729514" y="2667000"/>
            <a:ext cx="2500086" cy="18466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fa-IR" sz="600" dirty="0" smtClean="0"/>
              <a:t>این یک تست است</a:t>
            </a:r>
            <a:endParaRPr lang="en-US" sz="600" dirty="0"/>
          </a:p>
        </p:txBody>
      </p:sp>
      <p:sp>
        <p:nvSpPr>
          <p:cNvPr id="11" name="TextBox 10"/>
          <p:cNvSpPr txBox="1"/>
          <p:nvPr/>
        </p:nvSpPr>
        <p:spPr>
          <a:xfrm>
            <a:off x="4495800" y="36576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Editable Grids</a:t>
            </a:r>
            <a:endParaRPr lang="en-US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0" y="5486400"/>
            <a:ext cx="53816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981200" y="12954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Grids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419600" y="48768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Navigator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Tree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r>
              <a:rPr lang="en-US" dirty="0" smtClean="0"/>
              <a:t>Tree</a:t>
            </a:r>
          </a:p>
          <a:p>
            <a:r>
              <a:rPr lang="en-US" dirty="0" smtClean="0"/>
              <a:t>Multi </a:t>
            </a:r>
            <a:r>
              <a:rPr lang="en-US" dirty="0" err="1" smtClean="0"/>
              <a:t>dataSource</a:t>
            </a:r>
            <a:r>
              <a:rPr lang="en-US" dirty="0" smtClean="0"/>
              <a:t> Tree</a:t>
            </a:r>
          </a:p>
          <a:p>
            <a:r>
              <a:rPr lang="en-US" dirty="0" smtClean="0"/>
              <a:t>Tree Grids </a:t>
            </a:r>
          </a:p>
          <a:p>
            <a:r>
              <a:rPr lang="en-US" dirty="0" err="1" smtClean="0"/>
              <a:t>Menues</a:t>
            </a:r>
            <a:endParaRPr lang="en-US" dirty="0" smtClean="0"/>
          </a:p>
          <a:p>
            <a:r>
              <a:rPr lang="en-US" dirty="0" smtClean="0"/>
              <a:t>Organization charts (vertical and horizontal)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5943600" cy="218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6" name="TextBox 5"/>
          <p:cNvSpPr txBox="1"/>
          <p:nvPr/>
        </p:nvSpPr>
        <p:spPr>
          <a:xfrm>
            <a:off x="6477000" y="6096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Organization Charts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200400"/>
            <a:ext cx="39719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3581400"/>
            <a:ext cx="26289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286000" y="54102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Tree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343400" y="27432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Menues</a:t>
            </a:r>
            <a:endParaRPr lang="en-US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5867400"/>
            <a:ext cx="34385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10200" y="1295400"/>
            <a:ext cx="18097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7315200" y="16764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Drag and Drop</a:t>
            </a:r>
            <a:endParaRPr lang="en-US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0" y="2286001"/>
            <a:ext cx="2133600" cy="11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Visualizers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Are based on HTML 5 and VRML(for older browsers support)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Diagram Editor (for recursive many to many ) </a:t>
            </a:r>
          </a:p>
          <a:p>
            <a:r>
              <a:rPr lang="en-US" dirty="0" smtClean="0"/>
              <a:t>Charts </a:t>
            </a:r>
          </a:p>
          <a:p>
            <a:endParaRPr lang="en-US" dirty="0" smtClean="0"/>
          </a:p>
          <a:p>
            <a:r>
              <a:rPr lang="en-US" dirty="0" smtClean="0"/>
              <a:t>Reports : Planned in version 2.0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1143000"/>
          </a:xfrm>
        </p:spPr>
        <p:txBody>
          <a:bodyPr/>
          <a:lstStyle/>
          <a:p>
            <a:pPr algn="l"/>
            <a:r>
              <a:rPr lang="en-US" dirty="0" smtClean="0"/>
              <a:t>Overview</a:t>
            </a:r>
            <a:endParaRPr lang="fr-CA" dirty="0" smtClean="0"/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2071688" y="1600200"/>
            <a:ext cx="6615112" cy="4525963"/>
          </a:xfrm>
        </p:spPr>
        <p:txBody>
          <a:bodyPr/>
          <a:lstStyle/>
          <a:p>
            <a:pPr lvl="1">
              <a:buNone/>
            </a:pPr>
            <a:r>
              <a:rPr lang="en-US" b="1" dirty="0" smtClean="0"/>
              <a:t>100% WEB AND HTML </a:t>
            </a:r>
          </a:p>
          <a:p>
            <a:pPr lvl="1">
              <a:buNone/>
            </a:pPr>
            <a:r>
              <a:rPr lang="en-US" b="1" dirty="0" smtClean="0"/>
              <a:t>PURE JAVASCRIPT FRAMEWORK</a:t>
            </a:r>
          </a:p>
          <a:p>
            <a:pPr lvl="1">
              <a:buNone/>
            </a:pPr>
            <a:r>
              <a:rPr lang="en-US" b="1" dirty="0" smtClean="0"/>
              <a:t>HTML 5 Ready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457200"/>
            <a:ext cx="3962400" cy="2031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800600" y="685800"/>
            <a:ext cx="198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Charts Through Modified Version of </a:t>
            </a:r>
            <a:r>
              <a:rPr lang="en-US" b="1" dirty="0" smtClean="0"/>
              <a:t>RGRAPH</a:t>
            </a:r>
            <a:r>
              <a:rPr lang="en-US" dirty="0" smtClean="0"/>
              <a:t> to support DB Centric Concepts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828800"/>
            <a:ext cx="24288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lum bright="29000" contrast="-40000"/>
          </a:blip>
          <a:srcRect/>
          <a:stretch>
            <a:fillRect/>
          </a:stretch>
        </p:blipFill>
        <p:spPr bwMode="auto">
          <a:xfrm>
            <a:off x="4572000" y="2590800"/>
            <a:ext cx="4114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276600" y="52578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Built in </a:t>
            </a:r>
            <a:r>
              <a:rPr lang="en-US" b="1" dirty="0" smtClean="0"/>
              <a:t>Diagram Editor</a:t>
            </a:r>
            <a:r>
              <a:rPr lang="en-US" dirty="0" smtClean="0"/>
              <a:t>  for recursive N To N  Relations</a:t>
            </a:r>
          </a:p>
        </p:txBody>
      </p:sp>
      <p:sp>
        <p:nvSpPr>
          <p:cNvPr id="10" name="Rectangle 9"/>
          <p:cNvSpPr/>
          <p:nvPr/>
        </p:nvSpPr>
        <p:spPr>
          <a:xfrm rot="19570803">
            <a:off x="-6480" y="4394988"/>
            <a:ext cx="584713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100% DBAware</a:t>
            </a:r>
            <a:endParaRPr lang="en-US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7000" y="152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r>
              <a:rPr lang="en-US" b="1" baseline="30000" dirty="0" smtClean="0"/>
              <a:t>rd</a:t>
            </a:r>
            <a:r>
              <a:rPr lang="en-US" b="1" dirty="0" smtClean="0"/>
              <a:t> Party Supports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934200" y="228600"/>
            <a:ext cx="198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HTML 5 SVG</a:t>
            </a:r>
          </a:p>
          <a:p>
            <a:r>
              <a:rPr lang="en-US" b="1" dirty="0" smtClean="0"/>
              <a:t>VRML  FOR OLDER BROWSERS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Diagram Visualizer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lvl="3"/>
            <a:r>
              <a:rPr lang="en-US" dirty="0" smtClean="0"/>
              <a:t>Use Smart Objects (Rest of UML shapes) with CSS and Image Support </a:t>
            </a:r>
          </a:p>
          <a:p>
            <a:pPr lvl="3"/>
            <a:r>
              <a:rPr lang="en-US" dirty="0" smtClean="0"/>
              <a:t>SVG and VRML </a:t>
            </a:r>
          </a:p>
          <a:p>
            <a:pPr lvl="3"/>
            <a:r>
              <a:rPr lang="en-US" dirty="0" smtClean="0"/>
              <a:t>Wysiwig Edit with a 100% DBAware Approach </a:t>
            </a:r>
          </a:p>
          <a:p>
            <a:pPr lvl="3"/>
            <a:r>
              <a:rPr lang="en-US" dirty="0" smtClean="0"/>
              <a:t>Designed to visualize Many to many recursive scenarios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0"/>
            <a:ext cx="810201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 rot="2350880">
            <a:off x="3750059" y="4212779"/>
            <a:ext cx="584713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100% DBAware</a:t>
            </a:r>
            <a:endParaRPr lang="en-US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r>
              <a:rPr lang="en-US" dirty="0" smtClean="0"/>
              <a:t>Window Control</a:t>
            </a:r>
          </a:p>
          <a:p>
            <a:r>
              <a:rPr lang="en-US" dirty="0" err="1" smtClean="0"/>
              <a:t>PageControl</a:t>
            </a:r>
            <a:endParaRPr lang="en-US" dirty="0" smtClean="0"/>
          </a:p>
          <a:p>
            <a:r>
              <a:rPr lang="en-US" dirty="0" smtClean="0"/>
              <a:t>Panels</a:t>
            </a:r>
          </a:p>
          <a:p>
            <a:r>
              <a:rPr lang="en-US" dirty="0" smtClean="0"/>
              <a:t>Command buttons</a:t>
            </a:r>
          </a:p>
          <a:p>
            <a:r>
              <a:rPr lang="en-US" dirty="0" smtClean="0"/>
              <a:t>Planned:</a:t>
            </a:r>
          </a:p>
          <a:p>
            <a:pPr lvl="1">
              <a:buNone/>
            </a:pPr>
            <a:r>
              <a:rPr lang="en-US" dirty="0" smtClean="0"/>
              <a:t>support for alignment </a:t>
            </a:r>
          </a:p>
          <a:p>
            <a:pPr lvl="1">
              <a:buNone/>
            </a:pPr>
            <a:r>
              <a:rPr lang="en-US" dirty="0" smtClean="0"/>
              <a:t>Support for blocking design</a:t>
            </a:r>
          </a:p>
          <a:p>
            <a:pPr lvl="1">
              <a:buNone/>
            </a:pPr>
            <a:r>
              <a:rPr lang="en-US" dirty="0" smtClean="0"/>
              <a:t>Support for docking for all objects</a:t>
            </a:r>
          </a:p>
          <a:p>
            <a:pPr lvl="1">
              <a:buNone/>
            </a:pPr>
            <a:r>
              <a:rPr lang="en-US" dirty="0" smtClean="0"/>
              <a:t>Widgets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304800"/>
            <a:ext cx="4876800" cy="274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04800"/>
            <a:ext cx="14763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5181600"/>
            <a:ext cx="6934200" cy="93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4114800"/>
            <a:ext cx="40100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3200" y="1905000"/>
            <a:ext cx="38957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</p:pic>
      <p:sp>
        <p:nvSpPr>
          <p:cNvPr id="10" name="TextBox 9"/>
          <p:cNvSpPr txBox="1"/>
          <p:nvPr/>
        </p:nvSpPr>
        <p:spPr>
          <a:xfrm>
            <a:off x="6705600" y="25146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Dialogs a nd command buttons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48000" y="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Windows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086600" y="46482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SplitBoxes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257800" y="41148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PageControls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181975" cy="330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5562600"/>
            <a:ext cx="23336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181600" y="51054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Notifications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981200" y="35814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Sample Application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CallBack</a:t>
            </a:r>
            <a:r>
              <a:rPr lang="en-US" dirty="0" smtClean="0"/>
              <a:t> Function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Callback functions</a:t>
            </a:r>
          </a:p>
          <a:p>
            <a:r>
              <a:rPr lang="en-US" dirty="0" smtClean="0"/>
              <a:t>Sync Callback functions</a:t>
            </a:r>
          </a:p>
          <a:p>
            <a:r>
              <a:rPr lang="en-US" dirty="0" smtClean="0"/>
              <a:t>Connected Objects (Buttons, other tags)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In Model </a:t>
            </a:r>
          </a:p>
          <a:p>
            <a:pPr>
              <a:buNone/>
            </a:pPr>
            <a:r>
              <a:rPr lang="en-US" dirty="0" smtClean="0"/>
              <a:t>In </a:t>
            </a:r>
            <a:r>
              <a:rPr lang="en-US" dirty="0" err="1" smtClean="0"/>
              <a:t>MetaModel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In Controller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Razor Pages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6705600" cy="4525963"/>
          </a:xfrm>
        </p:spPr>
        <p:txBody>
          <a:bodyPr/>
          <a:lstStyle/>
          <a:p>
            <a:pPr>
              <a:buNone/>
            </a:pPr>
            <a:r>
              <a:rPr lang="en-US" sz="1600" dirty="0" smtClean="0"/>
              <a:t>@using (Html.WLGridFor("grdAccessoriesfinalreciept", Model.Accessoriesfinalreciept, new GridColumn[] {</a:t>
            </a:r>
          </a:p>
          <a:p>
            <a:pPr>
              <a:buNone/>
            </a:pPr>
            <a:r>
              <a:rPr lang="en-US" sz="1600" dirty="0" smtClean="0"/>
              <a:t>        Html.WLGridCol(m=&gt;m.Accessoriesfinalreciept.DocumentNo).Size("10%"),</a:t>
            </a:r>
          </a:p>
          <a:p>
            <a:pPr>
              <a:buNone/>
            </a:pPr>
            <a:r>
              <a:rPr lang="en-US" sz="1600" dirty="0" smtClean="0"/>
              <a:t>        Html.WLGridCol(m=&gt;m.Accessoriesfinalreciept.DocumentDateDB).Size("15%"),</a:t>
            </a:r>
          </a:p>
          <a:p>
            <a:pPr>
              <a:buNone/>
            </a:pPr>
            <a:r>
              <a:rPr lang="en-US" sz="1600" dirty="0" smtClean="0"/>
              <a:t>        Html.WLGridCol("StorehouseTitle","").Size("15%"),</a:t>
            </a:r>
          </a:p>
          <a:p>
            <a:pPr>
              <a:buNone/>
            </a:pPr>
            <a:r>
              <a:rPr lang="en-US" sz="1600" dirty="0" smtClean="0"/>
              <a:t>    Html.WLGridCol(m=&gt;m.Accessoriesfinalreciept.DocumentDescription).Size("50%")},</a:t>
            </a:r>
          </a:p>
          <a:p>
            <a:pPr>
              <a:buNone/>
            </a:pPr>
            <a:r>
              <a:rPr lang="en-US" sz="1600" dirty="0" smtClean="0"/>
              <a:t>    new GridOptions() { PageSize = 5, WrappableHeader = true }))</a:t>
            </a:r>
          </a:p>
          <a:p>
            <a:pPr>
              <a:buNone/>
            </a:pPr>
            <a:r>
              <a:rPr lang="en-US" sz="1600" dirty="0" smtClean="0"/>
              <a:t>    {</a:t>
            </a:r>
          </a:p>
          <a:p>
            <a:pPr>
              <a:buNone/>
            </a:pPr>
            <a:r>
              <a:rPr lang="en-US" sz="1600" dirty="0" smtClean="0"/>
              <a:t>    }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Razor Pages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6705600" cy="4525963"/>
          </a:xfrm>
        </p:spPr>
        <p:txBody>
          <a:bodyPr/>
          <a:lstStyle/>
          <a:p>
            <a:pPr>
              <a:buNone/>
            </a:pPr>
            <a:r>
              <a:rPr lang="en-US" sz="1600" dirty="0" smtClean="0"/>
              <a:t>@Html.WLDateTimePickerFor(m =&gt; m.Accessoriesfinalreciept.DocumentDateDB)</a:t>
            </a:r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r>
              <a:rPr lang="en-US" sz="1600" dirty="0" smtClean="0"/>
              <a:t>@using (Html.WLTreeLookupFor("lkpPmmstorehouse", m =&gt; m.StoreHouseNature.StorehouseCode, m =&gt; m.StoreHouseNature.Title, m =&gt; m.StoreHouseNature.ID, "StorehouseCode", "StorehouseTitle", m =&gt; m.Accessoriesfinalreciept.__TPmmstorehouse, HTMLAttributes: new { style = "width: 200px;height:25px;float:right;" });</a:t>
            </a:r>
            <a:endParaRPr lang="fa-IR" sz="1600" dirty="0" smtClean="0"/>
          </a:p>
          <a:p>
            <a:r>
              <a:rPr lang="en-US" sz="1600" dirty="0" smtClean="0"/>
              <a:t>                        {</a:t>
            </a:r>
          </a:p>
          <a:p>
            <a:r>
              <a:rPr lang="en-US" sz="1600" dirty="0" smtClean="0"/>
              <a:t>                        }</a:t>
            </a:r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r>
              <a:rPr lang="en-US" sz="1600" dirty="0" smtClean="0"/>
              <a:t>@Html.WLTextEditFor(m =&gt; m.Accessoriesfinalreciept.DocumentNo)</a:t>
            </a:r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r>
              <a:rPr lang="en-US" sz="3600" b="1" dirty="0" smtClean="0"/>
              <a:t>MORE THAN 108 Components</a:t>
            </a:r>
          </a:p>
          <a:p>
            <a:pPr>
              <a:buNone/>
            </a:pP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6705600" cy="4525963"/>
          </a:xfrm>
        </p:spPr>
        <p:txBody>
          <a:bodyPr/>
          <a:lstStyle/>
          <a:p>
            <a:r>
              <a:rPr lang="en-US" dirty="0" smtClean="0"/>
              <a:t>Easy to use , named Client side component through W elements:</a:t>
            </a:r>
          </a:p>
          <a:p>
            <a:pPr>
              <a:buNone/>
            </a:pPr>
            <a:r>
              <a:rPr lang="en-US" dirty="0" smtClean="0"/>
              <a:t>			</a:t>
            </a:r>
            <a:r>
              <a:rPr lang="en-US" dirty="0" err="1" smtClean="0"/>
              <a:t>W.Person.add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			</a:t>
            </a:r>
            <a:r>
              <a:rPr lang="en-US" dirty="0" err="1" smtClean="0"/>
              <a:t>W.Person.delete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			W.Tree1.hide();</a:t>
            </a:r>
          </a:p>
          <a:p>
            <a:pPr>
              <a:buNone/>
            </a:pPr>
            <a:r>
              <a:rPr lang="en-US" dirty="0" smtClean="0"/>
              <a:t>* JavaScript Code</a:t>
            </a:r>
          </a:p>
          <a:p>
            <a:pPr>
              <a:buNone/>
            </a:pPr>
            <a:r>
              <a:rPr lang="en-US" dirty="0" smtClean="0"/>
              <a:t>Support for JAVA SAND BOX MODEL (First time in </a:t>
            </a:r>
            <a:r>
              <a:rPr lang="en-US" dirty="0" err="1" smtClean="0"/>
              <a:t>javascript</a:t>
            </a:r>
            <a:r>
              <a:rPr lang="en-US" dirty="0" smtClean="0"/>
              <a:t> Frameworks)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Easy to do client side codes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r>
              <a:rPr lang="en-US" dirty="0" err="1" smtClean="0"/>
              <a:t>BeforeInit</a:t>
            </a:r>
            <a:endParaRPr lang="en-US" dirty="0" smtClean="0"/>
          </a:p>
          <a:p>
            <a:r>
              <a:rPr lang="en-US" dirty="0" err="1" smtClean="0"/>
              <a:t>AfterInit</a:t>
            </a:r>
            <a:endParaRPr lang="en-US" dirty="0" smtClean="0"/>
          </a:p>
          <a:p>
            <a:r>
              <a:rPr lang="en-US" dirty="0" smtClean="0"/>
              <a:t>Component Events </a:t>
            </a:r>
          </a:p>
          <a:p>
            <a:r>
              <a:rPr lang="en-US" dirty="0" smtClean="0"/>
              <a:t>Functions </a:t>
            </a:r>
          </a:p>
          <a:p>
            <a:endParaRPr lang="en-US" dirty="0" smtClean="0"/>
          </a:p>
          <a:p>
            <a:r>
              <a:rPr lang="en-US" dirty="0" smtClean="0"/>
              <a:t>Application (for main and top window)</a:t>
            </a:r>
          </a:p>
          <a:p>
            <a:r>
              <a:rPr lang="en-US" dirty="0" smtClean="0"/>
              <a:t>W Element is similar to forms in </a:t>
            </a:r>
            <a:r>
              <a:rPr lang="en-US" dirty="0" err="1" smtClean="0"/>
              <a:t>Widnows</a:t>
            </a:r>
            <a:r>
              <a:rPr lang="en-US" dirty="0" smtClean="0"/>
              <a:t> Forms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Old but perfect and safe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371600"/>
            <a:ext cx="6781800" cy="4754563"/>
          </a:xfrm>
        </p:spPr>
        <p:txBody>
          <a:bodyPr/>
          <a:lstStyle/>
          <a:p>
            <a:r>
              <a:rPr lang="en-US" dirty="0" smtClean="0"/>
              <a:t>The Weblight are libraries , made to give developers of dynamic web pages an easy and fast way of making their applications more powerful using datasets, master-detail relations, dataset-events, conditions and data-aware components. Implementing AJAX-technologies, it is able to connect to servers and download data from them.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MORE</a:t>
            </a:r>
          </a:p>
        </p:txBody>
      </p:sp>
      <p:sp>
        <p:nvSpPr>
          <p:cNvPr id="5123" name="Espace réservé du contenu 4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3814762"/>
          </a:xfrm>
        </p:spPr>
        <p:txBody>
          <a:bodyPr/>
          <a:lstStyle/>
          <a:p>
            <a:r>
              <a:rPr lang="en-US" sz="2000" dirty="0" smtClean="0">
                <a:solidFill>
                  <a:schemeClr val="bg1"/>
                </a:solidFill>
              </a:rPr>
              <a:t>Full Keyboard Support (through component model)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Callback Support</a:t>
            </a:r>
          </a:p>
          <a:p>
            <a:pPr lvl="1"/>
            <a:r>
              <a:rPr lang="en-US" sz="1600" dirty="0" err="1" smtClean="0">
                <a:solidFill>
                  <a:schemeClr val="bg1"/>
                </a:solidFill>
              </a:rPr>
              <a:t>Async</a:t>
            </a:r>
            <a:r>
              <a:rPr lang="en-US" sz="1600" dirty="0" smtClean="0">
                <a:solidFill>
                  <a:schemeClr val="bg1"/>
                </a:solidFill>
              </a:rPr>
              <a:t> Callback functions</a:t>
            </a:r>
          </a:p>
          <a:p>
            <a:pPr lvl="1"/>
            <a:r>
              <a:rPr lang="en-US" sz="1600" dirty="0" smtClean="0">
                <a:solidFill>
                  <a:schemeClr val="bg1"/>
                </a:solidFill>
              </a:rPr>
              <a:t>Sync Callback functions</a:t>
            </a:r>
          </a:p>
          <a:p>
            <a:pPr lvl="1"/>
            <a:r>
              <a:rPr lang="en-US" sz="1600" dirty="0" smtClean="0">
                <a:solidFill>
                  <a:schemeClr val="bg1"/>
                </a:solidFill>
              </a:rPr>
              <a:t>Connected Objects (Buttons, other tags)</a:t>
            </a:r>
          </a:p>
          <a:p>
            <a:pPr>
              <a:buNone/>
            </a:pPr>
            <a:endParaRPr lang="en-US" sz="2000" dirty="0" smtClean="0">
              <a:solidFill>
                <a:schemeClr val="bg1"/>
              </a:solidFill>
            </a:endParaRPr>
          </a:p>
          <a:p>
            <a:pPr lvl="2"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In Model </a:t>
            </a:r>
          </a:p>
          <a:p>
            <a:pPr lvl="2"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In </a:t>
            </a:r>
            <a:r>
              <a:rPr lang="en-US" sz="1200" dirty="0" err="1" smtClean="0">
                <a:solidFill>
                  <a:schemeClr val="bg1"/>
                </a:solidFill>
              </a:rPr>
              <a:t>MetaModel</a:t>
            </a:r>
            <a:endParaRPr lang="en-US" sz="1200" dirty="0" smtClean="0">
              <a:solidFill>
                <a:schemeClr val="bg1"/>
              </a:solidFill>
            </a:endParaRPr>
          </a:p>
          <a:p>
            <a:pPr lvl="2">
              <a:buNone/>
            </a:pPr>
            <a:r>
              <a:rPr lang="en-US" sz="1200" dirty="0" smtClean="0">
                <a:solidFill>
                  <a:schemeClr val="bg1"/>
                </a:solidFill>
              </a:rPr>
              <a:t>In Controller </a:t>
            </a:r>
          </a:p>
          <a:p>
            <a:endParaRPr 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</p:spPr>
        <p:txBody>
          <a:bodyPr/>
          <a:lstStyle/>
          <a:p>
            <a:r>
              <a:rPr lang="en-US" dirty="0" smtClean="0"/>
              <a:t>Server Side</a:t>
            </a:r>
          </a:p>
          <a:p>
            <a:pPr lvl="1"/>
            <a:r>
              <a:rPr lang="en-US" dirty="0" smtClean="0"/>
              <a:t>.NET </a:t>
            </a:r>
          </a:p>
          <a:p>
            <a:pPr lvl="1"/>
            <a:r>
              <a:rPr lang="en-US" dirty="0" smtClean="0"/>
              <a:t>C# AND RAZOR ONLY</a:t>
            </a:r>
          </a:p>
          <a:p>
            <a:r>
              <a:rPr lang="en-US" dirty="0" smtClean="0"/>
              <a:t>JAVA </a:t>
            </a:r>
          </a:p>
          <a:p>
            <a:pPr lvl="1"/>
            <a:r>
              <a:rPr lang="en-US" dirty="0" smtClean="0"/>
              <a:t>JSF Only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Planned in next version</a:t>
            </a:r>
            <a:endParaRPr lang="fr-CA" dirty="0" smtClean="0">
              <a:solidFill>
                <a:schemeClr val="accent2"/>
              </a:solidFill>
            </a:endParaRPr>
          </a:p>
        </p:txBody>
      </p:sp>
      <p:sp>
        <p:nvSpPr>
          <p:cNvPr id="5123" name="Espace réservé du contenu 4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3814762"/>
          </a:xfrm>
        </p:spPr>
        <p:txBody>
          <a:bodyPr/>
          <a:lstStyle/>
          <a:p>
            <a:r>
              <a:rPr lang="en-US" sz="2000" dirty="0" smtClean="0">
                <a:solidFill>
                  <a:schemeClr val="bg1"/>
                </a:solidFill>
              </a:rPr>
              <a:t>New Extensible translation model (support for cultures in both client and server)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Extensible themes and skins 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Client side Queries 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Formula Fields 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Reports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80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Black" pitchFamily="34" charset="0"/>
              </a:rPr>
              <a:t>MVC PLUS</a:t>
            </a:r>
          </a:p>
          <a:p>
            <a:pPr algn="ctr">
              <a:buNone/>
            </a:pPr>
            <a:r>
              <a:rPr lang="en-US" dirty="0" smtClean="0"/>
              <a:t>Framework</a:t>
            </a:r>
          </a:p>
          <a:p>
            <a:pPr algn="ctr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1600200"/>
            <a:ext cx="6400800" cy="4525963"/>
          </a:xfrm>
        </p:spPr>
        <p:txBody>
          <a:bodyPr/>
          <a:lstStyle/>
          <a:p>
            <a:r>
              <a:rPr lang="en-US" dirty="0" smtClean="0"/>
              <a:t>Built in support for Dynamic Strategy pattern</a:t>
            </a:r>
          </a:p>
          <a:p>
            <a:r>
              <a:rPr lang="en-US" dirty="0" smtClean="0"/>
              <a:t>Using a behavioral architecture instead of creational ones </a:t>
            </a:r>
          </a:p>
          <a:p>
            <a:pPr>
              <a:buNone/>
            </a:pPr>
            <a:r>
              <a:rPr lang="en-US" dirty="0" smtClean="0"/>
              <a:t>Similar design to VCL Data components </a:t>
            </a:r>
          </a:p>
          <a:p>
            <a:pPr>
              <a:buNone/>
            </a:pPr>
            <a:r>
              <a:rPr lang="en-US" dirty="0" smtClean="0"/>
              <a:t>Support for stateless and state full operations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r>
              <a:rPr lang="en-US" dirty="0" smtClean="0"/>
              <a:t>Multi Level Models</a:t>
            </a:r>
          </a:p>
          <a:p>
            <a:pPr lvl="1"/>
            <a:r>
              <a:rPr lang="en-US" dirty="0" smtClean="0"/>
              <a:t>2D model (Rows)</a:t>
            </a:r>
          </a:p>
          <a:p>
            <a:pPr lvl="1"/>
            <a:r>
              <a:rPr lang="en-US" dirty="0" smtClean="0"/>
              <a:t>3D (Recursive and Rows)</a:t>
            </a:r>
          </a:p>
          <a:p>
            <a:pPr lvl="1"/>
            <a:r>
              <a:rPr lang="en-US" dirty="0" smtClean="0"/>
              <a:t>Multi Level Models </a:t>
            </a:r>
          </a:p>
          <a:p>
            <a:r>
              <a:rPr lang="en-US" dirty="0" smtClean="0"/>
              <a:t>Combined class and view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r>
              <a:rPr lang="en-US" dirty="0" smtClean="0"/>
              <a:t>Extensible Support for batch operations</a:t>
            </a:r>
          </a:p>
          <a:p>
            <a:r>
              <a:rPr lang="en-US" dirty="0" smtClean="0"/>
              <a:t>Built in ORM (default)</a:t>
            </a:r>
          </a:p>
          <a:p>
            <a:pPr lvl="1"/>
            <a:r>
              <a:rPr lang="en-US" dirty="0" smtClean="0"/>
              <a:t>Optimized for sending buffer batch actions (unlimited) for less and faster DB server transactions</a:t>
            </a:r>
          </a:p>
          <a:p>
            <a:r>
              <a:rPr lang="en-US" dirty="0" smtClean="0"/>
              <a:t>Stored Procedures</a:t>
            </a:r>
          </a:p>
          <a:p>
            <a:r>
              <a:rPr lang="en-US" dirty="0" smtClean="0"/>
              <a:t>Text Commands </a:t>
            </a:r>
          </a:p>
          <a:p>
            <a:r>
              <a:rPr lang="en-US" dirty="0" smtClean="0"/>
              <a:t>Python and managed C# server side triggers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Expressions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1600200"/>
            <a:ext cx="6400800" cy="4525963"/>
          </a:xfrm>
        </p:spPr>
        <p:txBody>
          <a:bodyPr/>
          <a:lstStyle/>
          <a:p>
            <a:r>
              <a:rPr lang="en-US" dirty="0" smtClean="0"/>
              <a:t>(</a:t>
            </a:r>
            <a:r>
              <a:rPr lang="en-US" dirty="0" err="1" smtClean="0"/>
              <a:t>BirthDate</a:t>
            </a:r>
            <a:r>
              <a:rPr lang="en-US" dirty="0" smtClean="0"/>
              <a:t>&gt;’27/1/2011 and </a:t>
            </a:r>
            <a:r>
              <a:rPr lang="en-US" dirty="0" err="1" smtClean="0"/>
              <a:t>BirthDate</a:t>
            </a:r>
            <a:r>
              <a:rPr lang="en-US" dirty="0" smtClean="0"/>
              <a:t>&lt;‘27/2/2011) or </a:t>
            </a:r>
            <a:r>
              <a:rPr lang="en-US" dirty="0" err="1" smtClean="0"/>
              <a:t>BirthPlace</a:t>
            </a:r>
            <a:r>
              <a:rPr lang="en-US" dirty="0" smtClean="0"/>
              <a:t>==‘TEHRAN’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@EXPR Replace(</a:t>
            </a:r>
            <a:r>
              <a:rPr lang="en-US" dirty="0" err="1" smtClean="0"/>
              <a:t>Address,’Tehran’,’Greate</a:t>
            </a:r>
            <a:r>
              <a:rPr lang="en-US" dirty="0" smtClean="0"/>
              <a:t> Tehran’) where </a:t>
            </a:r>
            <a:r>
              <a:rPr lang="en-US" dirty="0" err="1" smtClean="0"/>
              <a:t>BirthPlace</a:t>
            </a:r>
            <a:r>
              <a:rPr lang="en-US" dirty="0" smtClean="0"/>
              <a:t>==‘TEHRAN’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Expressions are used in: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1600200"/>
            <a:ext cx="6400800" cy="4525963"/>
          </a:xfrm>
        </p:spPr>
        <p:txBody>
          <a:bodyPr/>
          <a:lstStyle/>
          <a:p>
            <a:r>
              <a:rPr lang="en-US" dirty="0" smtClean="0"/>
              <a:t>Filters </a:t>
            </a:r>
          </a:p>
          <a:p>
            <a:r>
              <a:rPr lang="en-US" dirty="0" smtClean="0"/>
              <a:t>Policies and Strategies</a:t>
            </a:r>
          </a:p>
          <a:p>
            <a:r>
              <a:rPr lang="en-US" dirty="0" smtClean="0"/>
              <a:t>Formula fields </a:t>
            </a:r>
          </a:p>
          <a:p>
            <a:r>
              <a:rPr lang="en-US" dirty="0" smtClean="0"/>
              <a:t>All possible Commands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Expression Commands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71600" y="1752600"/>
          <a:ext cx="6705600" cy="422042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352800"/>
                <a:gridCol w="3352800"/>
              </a:tblGrid>
              <a:tr h="153358">
                <a:tc>
                  <a:txBody>
                    <a:bodyPr/>
                    <a:lstStyle/>
                    <a:p>
                      <a:r>
                        <a:rPr lang="en-US" sz="1200" dirty="0"/>
                        <a:t>Group</a:t>
                      </a:r>
                    </a:p>
                  </a:txBody>
                  <a:tcPr marL="38340" marR="38340" marT="19170" marB="19170"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Canonical functions</a:t>
                      </a:r>
                      <a:r>
                        <a:rPr lang="en-US" sz="1200" baseline="30000">
                          <a:hlinkClick r:id="" action="ppaction://hlinkfile"/>
                        </a:rPr>
                        <a:t>[21]</a:t>
                      </a:r>
                      <a:endParaRPr lang="en-US" sz="1200"/>
                    </a:p>
                  </a:txBody>
                  <a:tcPr marL="38340" marR="38340" marT="19170" marB="19170" anchor="ctr"/>
                </a:tc>
              </a:tr>
              <a:tr h="383396">
                <a:tc>
                  <a:txBody>
                    <a:bodyPr/>
                    <a:lstStyle/>
                    <a:p>
                      <a:r>
                        <a:rPr lang="en-US" sz="1200"/>
                        <a:t>Aggregate functions</a:t>
                      </a:r>
                    </a:p>
                  </a:txBody>
                  <a:tcPr marL="38340" marR="38340" marT="19170" marB="19170"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Avg, BigCount, Count, Max, Min, StDev, StDevP, Sum, Var, VarP</a:t>
                      </a:r>
                    </a:p>
                  </a:txBody>
                  <a:tcPr marL="38340" marR="38340" marT="19170" marB="19170" anchor="ctr"/>
                </a:tc>
              </a:tr>
              <a:tr h="268377">
                <a:tc>
                  <a:txBody>
                    <a:bodyPr/>
                    <a:lstStyle/>
                    <a:p>
                      <a:r>
                        <a:rPr lang="en-US" sz="1200"/>
                        <a:t>Math functions</a:t>
                      </a:r>
                    </a:p>
                  </a:txBody>
                  <a:tcPr marL="38340" marR="38340" marT="19170" marB="1917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Abs, Ceiling, Floor, Power, Round, Truncate</a:t>
                      </a:r>
                    </a:p>
                  </a:txBody>
                  <a:tcPr marL="38340" marR="38340" marT="19170" marB="19170" anchor="ctr"/>
                </a:tc>
              </a:tr>
              <a:tr h="613434">
                <a:tc>
                  <a:txBody>
                    <a:bodyPr/>
                    <a:lstStyle/>
                    <a:p>
                      <a:r>
                        <a:rPr lang="en-US" sz="1200" dirty="0"/>
                        <a:t>String functions</a:t>
                      </a:r>
                    </a:p>
                  </a:txBody>
                  <a:tcPr marL="38340" marR="38340" marT="19170" marB="1917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Concat, Contains, EndsWith, IndexOf, Left, Length, LTrim, Replace, Reverse, Right, RTrim, Substring, StartsWith, ToLower, ToUpper, Trim</a:t>
                      </a:r>
                    </a:p>
                  </a:txBody>
                  <a:tcPr marL="38340" marR="38340" marT="19170" marB="19170" anchor="ctr"/>
                </a:tc>
              </a:tr>
              <a:tr h="2223698">
                <a:tc>
                  <a:txBody>
                    <a:bodyPr/>
                    <a:lstStyle/>
                    <a:p>
                      <a:r>
                        <a:rPr lang="en-US" sz="1200" dirty="0"/>
                        <a:t>Date and Time functions</a:t>
                      </a:r>
                    </a:p>
                  </a:txBody>
                  <a:tcPr marL="38340" marR="38340" marT="19170" marB="1917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AddMicroseconds, AddMilliseconds, AddSeconds, AddMinutes, AddHours, AddNanoseconds, AddDays, AddYears, CreateDateTime, AddMonths, CreateDateTimeOffset, CreateTime, CurrentDateTime, CurrentDateTimeOffset, CurrentUtcDateTime, Day, DayOfYear, DiffNanoseconds, DiffMilliseconds, DiffMicroseconds, DiffSeconds, DiffMinutes, DiffHours, DiffDays, DiffMonths, DiffYears, GetTotalOffsetMinutes, Hour, Millisecond, Minute, Month, Second, Truncate, Year</a:t>
                      </a:r>
                    </a:p>
                  </a:txBody>
                  <a:tcPr marL="38340" marR="38340" marT="19170" marB="19170" anchor="ctr"/>
                </a:tc>
              </a:tr>
              <a:tr h="268377">
                <a:tc>
                  <a:txBody>
                    <a:bodyPr/>
                    <a:lstStyle/>
                    <a:p>
                      <a:r>
                        <a:rPr lang="en-US" sz="1200"/>
                        <a:t>Bitwise functions</a:t>
                      </a:r>
                    </a:p>
                  </a:txBody>
                  <a:tcPr marL="38340" marR="38340" marT="19170" marB="1917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BitWiseAnd, BitWiseNot, BitWiseOr, BitWiseXor</a:t>
                      </a:r>
                    </a:p>
                  </a:txBody>
                  <a:tcPr marL="38340" marR="38340" marT="19170" marB="19170" anchor="ctr"/>
                </a:tc>
              </a:tr>
              <a:tr h="153358">
                <a:tc>
                  <a:txBody>
                    <a:bodyPr/>
                    <a:lstStyle/>
                    <a:p>
                      <a:r>
                        <a:rPr lang="en-US" sz="1200"/>
                        <a:t>Other functions</a:t>
                      </a:r>
                    </a:p>
                  </a:txBody>
                  <a:tcPr marL="38340" marR="38340" marT="19170" marB="19170"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NewGuid</a:t>
                      </a:r>
                    </a:p>
                  </a:txBody>
                  <a:tcPr marL="38340" marR="38340" marT="19170" marB="1917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Client </a:t>
            </a:r>
            <a:r>
              <a:rPr lang="fr-CA" dirty="0" err="1" smtClean="0">
                <a:solidFill>
                  <a:schemeClr val="bg1"/>
                </a:solidFill>
              </a:rPr>
              <a:t>side</a:t>
            </a:r>
            <a:r>
              <a:rPr lang="fr-CA" dirty="0" smtClean="0">
                <a:solidFill>
                  <a:schemeClr val="bg1"/>
                </a:solidFill>
              </a:rPr>
              <a:t> Architecture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219200" y="4876800"/>
            <a:ext cx="6781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Connection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219200" y="3810000"/>
            <a:ext cx="6781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DataSet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219200" y="2743200"/>
            <a:ext cx="6781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DataSource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1219200" y="1600200"/>
            <a:ext cx="12192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TreeObjects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2514600" y="1600200"/>
            <a:ext cx="1447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GridObjects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4038600" y="1600200"/>
            <a:ext cx="1447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EditObjects</a:t>
            </a:r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1295400" y="3886200"/>
            <a:ext cx="2057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Fields and validation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5791200" y="3886200"/>
            <a:ext cx="2057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Rows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1371600" y="2819400"/>
            <a:ext cx="2057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Distributors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5791200" y="2819400"/>
            <a:ext cx="2057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 Providers</a:t>
            </a:r>
          </a:p>
          <a:p>
            <a:pPr algn="ctr"/>
            <a:r>
              <a:rPr lang="en-US" dirty="0" err="1" smtClean="0"/>
              <a:t>Tree,Flat</a:t>
            </a:r>
            <a:r>
              <a:rPr lang="en-US" dirty="0" smtClean="0"/>
              <a:t> etc.</a:t>
            </a:r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1371600" y="4953000"/>
            <a:ext cx="10668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SOAP</a:t>
            </a:r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5562600" y="4953000"/>
            <a:ext cx="10668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JSON</a:t>
            </a:r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6858000" y="4953000"/>
            <a:ext cx="10668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REST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2514600" y="4953000"/>
            <a:ext cx="10668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WL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5562600" y="1600200"/>
            <a:ext cx="12954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Navigation Objects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6934200" y="1600200"/>
            <a:ext cx="1066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 </a:t>
            </a:r>
            <a:r>
              <a:rPr lang="en-US" dirty="0" err="1" smtClean="0"/>
              <a:t>Visualizers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1600200"/>
            <a:ext cx="6400800" cy="4525963"/>
          </a:xfrm>
        </p:spPr>
        <p:txBody>
          <a:bodyPr/>
          <a:lstStyle/>
          <a:p>
            <a:r>
              <a:rPr lang="en-US" sz="2000" dirty="0" err="1" smtClean="0"/>
              <a:t>Profiles.Person.Update</a:t>
            </a:r>
            <a:r>
              <a:rPr lang="en-US" sz="2000" dirty="0" smtClean="0"/>
              <a:t>(new { name = "@EXP name+' test'" }, “</a:t>
            </a:r>
            <a:r>
              <a:rPr lang="en-US" sz="2000" dirty="0" err="1" smtClean="0"/>
              <a:t>BirthPlace</a:t>
            </a:r>
            <a:r>
              <a:rPr lang="en-US" sz="2000" dirty="0" smtClean="0"/>
              <a:t>==‘Tehran’ and Age&gt;45");</a:t>
            </a:r>
          </a:p>
          <a:p>
            <a:endParaRPr lang="en-US" sz="2000" dirty="0" smtClean="0"/>
          </a:p>
          <a:p>
            <a:r>
              <a:rPr lang="en-US" sz="2000" dirty="0" smtClean="0"/>
              <a:t>[</a:t>
            </a:r>
            <a:r>
              <a:rPr lang="en-US" sz="2000" dirty="0" err="1" smtClean="0"/>
              <a:t>FormulaField</a:t>
            </a:r>
            <a:r>
              <a:rPr lang="en-US" sz="2000" dirty="0" smtClean="0"/>
              <a:t>(“</a:t>
            </a:r>
            <a:r>
              <a:rPr lang="en-US" sz="2000" dirty="0" err="1" smtClean="0"/>
              <a:t>DifferenceYears</a:t>
            </a:r>
            <a:r>
              <a:rPr lang="en-US" sz="2000" dirty="0" smtClean="0"/>
              <a:t>(</a:t>
            </a:r>
            <a:r>
              <a:rPr lang="en-US" sz="2000" dirty="0" err="1" smtClean="0"/>
              <a:t>Now,BirthDate</a:t>
            </a:r>
            <a:r>
              <a:rPr lang="en-US" sz="2000" dirty="0" smtClean="0"/>
              <a:t>)”]</a:t>
            </a:r>
          </a:p>
          <a:p>
            <a:r>
              <a:rPr lang="en-US" sz="2000" dirty="0" smtClean="0"/>
              <a:t>public </a:t>
            </a:r>
            <a:r>
              <a:rPr lang="en-US" sz="2000" dirty="0" err="1" smtClean="0"/>
              <a:t>int</a:t>
            </a:r>
            <a:r>
              <a:rPr lang="en-US" sz="2000" dirty="0" smtClean="0"/>
              <a:t> Age{</a:t>
            </a:r>
            <a:r>
              <a:rPr lang="en-US" sz="2000" dirty="0" err="1" smtClean="0"/>
              <a:t>get;set</a:t>
            </a:r>
            <a:r>
              <a:rPr lang="en-US" sz="2000" dirty="0" smtClean="0"/>
              <a:t>;}</a:t>
            </a:r>
          </a:p>
          <a:p>
            <a:endParaRPr lang="en-US" sz="2000" dirty="0" smtClean="0"/>
          </a:p>
          <a:p>
            <a:r>
              <a:rPr lang="en-US" sz="2000" dirty="0" smtClean="0"/>
              <a:t>[</a:t>
            </a:r>
            <a:r>
              <a:rPr lang="en-US" sz="2000" dirty="0" err="1" smtClean="0"/>
              <a:t>ReadOnly</a:t>
            </a:r>
            <a:r>
              <a:rPr lang="en-US" sz="2000" dirty="0" smtClean="0"/>
              <a:t>(“@WHERE owner!=</a:t>
            </a:r>
            <a:r>
              <a:rPr lang="en-US" sz="2000" dirty="0" err="1" smtClean="0"/>
              <a:t>CurrentUser</a:t>
            </a:r>
            <a:r>
              <a:rPr lang="en-US" sz="2000" dirty="0" smtClean="0"/>
              <a:t>”]</a:t>
            </a:r>
          </a:p>
          <a:p>
            <a:r>
              <a:rPr lang="en-US" sz="2000" dirty="0" smtClean="0"/>
              <a:t>public </a:t>
            </a:r>
            <a:r>
              <a:rPr lang="en-US" sz="2000" dirty="0" err="1" smtClean="0"/>
              <a:t>bool</a:t>
            </a:r>
            <a:r>
              <a:rPr lang="en-US" sz="2000" dirty="0" smtClean="0"/>
              <a:t> Interested{</a:t>
            </a:r>
            <a:r>
              <a:rPr lang="en-US" sz="2000" dirty="0" err="1" smtClean="0"/>
              <a:t>get;set</a:t>
            </a:r>
            <a:r>
              <a:rPr lang="en-US" sz="2000" dirty="0" smtClean="0"/>
              <a:t>;}</a:t>
            </a:r>
          </a:p>
          <a:p>
            <a:endParaRPr lang="en-US" sz="2000" dirty="0" smtClean="0"/>
          </a:p>
          <a:p>
            <a:r>
              <a:rPr lang="en-US" sz="2000" dirty="0" err="1" smtClean="0"/>
              <a:t>Profiles.Person.Filter</a:t>
            </a:r>
            <a:r>
              <a:rPr lang="en-US" sz="2000" dirty="0" smtClean="0"/>
              <a:t>=“Editor==ME and  ”;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Controls and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1600200"/>
            <a:ext cx="6400800" cy="4525963"/>
          </a:xfrm>
        </p:spPr>
        <p:txBody>
          <a:bodyPr/>
          <a:lstStyle/>
          <a:p>
            <a:r>
              <a:rPr lang="en-US" dirty="0" err="1" smtClean="0"/>
              <a:t>MetaModels</a:t>
            </a:r>
            <a:r>
              <a:rPr lang="en-US" dirty="0" smtClean="0"/>
              <a:t> (</a:t>
            </a:r>
            <a:r>
              <a:rPr lang="en-US" dirty="0" err="1" smtClean="0"/>
              <a:t>equative</a:t>
            </a:r>
            <a:r>
              <a:rPr lang="en-US" dirty="0" smtClean="0"/>
              <a:t> to views)</a:t>
            </a:r>
          </a:p>
          <a:p>
            <a:r>
              <a:rPr lang="en-US" dirty="0" smtClean="0"/>
              <a:t>Models </a:t>
            </a:r>
          </a:p>
          <a:p>
            <a:r>
              <a:rPr lang="en-US" dirty="0" smtClean="0"/>
              <a:t>Rows </a:t>
            </a:r>
          </a:p>
          <a:p>
            <a:r>
              <a:rPr lang="en-US" dirty="0" smtClean="0"/>
              <a:t>Columns </a:t>
            </a:r>
          </a:p>
          <a:p>
            <a:pPr>
              <a:buNone/>
            </a:pPr>
            <a:r>
              <a:rPr lang="en-US" dirty="0" smtClean="0"/>
              <a:t>Support for Policies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err="1" smtClean="0"/>
              <a:t>FullAccess,Readonly,WriteOnly,Delete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Compatible with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6629400" cy="4525963"/>
          </a:xfrm>
        </p:spPr>
        <p:txBody>
          <a:bodyPr/>
          <a:lstStyle/>
          <a:p>
            <a:r>
              <a:rPr lang="en-US" dirty="0" smtClean="0"/>
              <a:t>LINQ </a:t>
            </a:r>
          </a:p>
          <a:p>
            <a:r>
              <a:rPr lang="en-US" dirty="0" smtClean="0"/>
              <a:t>Expression Query Requests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And integrated with WEBLIGHTS as default supported DAL.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ommands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5123" name="Espace réservé du contenu 4"/>
          <p:cNvSpPr>
            <a:spLocks noGrp="1"/>
          </p:cNvSpPr>
          <p:nvPr>
            <p:ph idx="1"/>
          </p:nvPr>
        </p:nvSpPr>
        <p:spPr>
          <a:xfrm>
            <a:off x="2209800" y="1295400"/>
            <a:ext cx="6400800" cy="4500562"/>
          </a:xfrm>
        </p:spPr>
        <p:txBody>
          <a:bodyPr/>
          <a:lstStyle/>
          <a:p>
            <a:r>
              <a:rPr lang="en-US" sz="2000" dirty="0" smtClean="0"/>
              <a:t>Cursor (Multi Level Cursor Supported)</a:t>
            </a:r>
          </a:p>
          <a:p>
            <a:r>
              <a:rPr lang="en-US" sz="2000" dirty="0" smtClean="0"/>
              <a:t>Lazy Load Search</a:t>
            </a:r>
          </a:p>
          <a:p>
            <a:r>
              <a:rPr lang="en-US" sz="2000" dirty="0" smtClean="0"/>
              <a:t>Sort</a:t>
            </a:r>
          </a:p>
          <a:p>
            <a:r>
              <a:rPr lang="en-US" sz="2000" dirty="0" smtClean="0"/>
              <a:t>Filter (Complex Expression supported)</a:t>
            </a:r>
          </a:p>
          <a:p>
            <a:r>
              <a:rPr lang="en-US" sz="2000" dirty="0" smtClean="0"/>
              <a:t>Group By</a:t>
            </a:r>
          </a:p>
          <a:p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EXTENSIBLE EXPRESSION SUPPORT for rest of commands.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dirty="0" smtClean="0"/>
              <a:t>Optimized for batch operations</a:t>
            </a:r>
          </a:p>
          <a:p>
            <a:pPr>
              <a:buNone/>
            </a:pPr>
            <a:r>
              <a:rPr lang="en-US" dirty="0" smtClean="0"/>
              <a:t>Always Sorted and filtered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Available DB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1600200"/>
            <a:ext cx="6400800" cy="4525963"/>
          </a:xfrm>
        </p:spPr>
        <p:txBody>
          <a:bodyPr/>
          <a:lstStyle/>
          <a:p>
            <a:r>
              <a:rPr lang="en-US" dirty="0" err="1" smtClean="0"/>
              <a:t>MultiMaster</a:t>
            </a:r>
            <a:r>
              <a:rPr lang="en-US" dirty="0" smtClean="0"/>
              <a:t>/</a:t>
            </a:r>
            <a:r>
              <a:rPr lang="en-US" dirty="0" err="1" smtClean="0"/>
              <a:t>MultiDetail</a:t>
            </a:r>
            <a:endParaRPr lang="en-US" dirty="0" smtClean="0"/>
          </a:p>
          <a:p>
            <a:pPr lvl="1"/>
            <a:r>
              <a:rPr lang="en-US" dirty="0" smtClean="0"/>
              <a:t>Filters</a:t>
            </a:r>
          </a:p>
          <a:p>
            <a:r>
              <a:rPr lang="en-US" dirty="0" smtClean="0"/>
              <a:t>One to One</a:t>
            </a:r>
          </a:p>
          <a:p>
            <a:r>
              <a:rPr lang="en-US" dirty="0" smtClean="0"/>
              <a:t>One to Many</a:t>
            </a:r>
          </a:p>
          <a:p>
            <a:r>
              <a:rPr lang="en-US" dirty="0" smtClean="0"/>
              <a:t>Recursive </a:t>
            </a:r>
          </a:p>
          <a:p>
            <a:pPr lvl="1"/>
            <a:r>
              <a:rPr lang="en-US" dirty="0" smtClean="0"/>
              <a:t>Self recursive</a:t>
            </a:r>
          </a:p>
          <a:p>
            <a:pPr lvl="1"/>
            <a:r>
              <a:rPr lang="en-US" dirty="0" smtClean="0"/>
              <a:t>Many to many </a:t>
            </a:r>
          </a:p>
          <a:p>
            <a:r>
              <a:rPr lang="en-US" dirty="0" smtClean="0"/>
              <a:t>Many to many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MultiMaster</a:t>
            </a:r>
            <a:r>
              <a:rPr lang="en-US" dirty="0" smtClean="0"/>
              <a:t>/</a:t>
            </a:r>
            <a:r>
              <a:rPr lang="en-US" dirty="0" err="1" smtClean="0"/>
              <a:t>MultiDetail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038600" y="2362200"/>
            <a:ext cx="22860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dirty="0" smtClean="0"/>
              <a:t>Detail</a:t>
            </a:r>
          </a:p>
          <a:p>
            <a:pPr algn="ctr">
              <a:buNone/>
            </a:pPr>
            <a:r>
              <a:rPr lang="en-US" dirty="0" smtClean="0"/>
              <a:t>Level 1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5791200" y="4267200"/>
            <a:ext cx="22860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Detail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/>
              <a:t>Level 2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914400" y="1828800"/>
            <a:ext cx="22860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1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914400" y="3962400"/>
            <a:ext cx="22860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 2</a:t>
            </a:r>
          </a:p>
        </p:txBody>
      </p:sp>
      <p:cxnSp>
        <p:nvCxnSpPr>
          <p:cNvPr id="8" name="Elbow Connector 7"/>
          <p:cNvCxnSpPr>
            <a:stCxn id="6" idx="3"/>
            <a:endCxn id="4" idx="1"/>
          </p:cNvCxnSpPr>
          <p:nvPr/>
        </p:nvCxnSpPr>
        <p:spPr>
          <a:xfrm>
            <a:off x="3200400" y="2552700"/>
            <a:ext cx="838200" cy="5334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7" idx="3"/>
            <a:endCxn id="4" idx="1"/>
          </p:cNvCxnSpPr>
          <p:nvPr/>
        </p:nvCxnSpPr>
        <p:spPr>
          <a:xfrm flipV="1">
            <a:off x="3200400" y="3086100"/>
            <a:ext cx="838200" cy="16002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12"/>
          <p:cNvCxnSpPr>
            <a:stCxn id="4" idx="2"/>
            <a:endCxn id="5" idx="1"/>
          </p:cNvCxnSpPr>
          <p:nvPr/>
        </p:nvCxnSpPr>
        <p:spPr>
          <a:xfrm rot="16200000" flipH="1">
            <a:off x="4895850" y="4095750"/>
            <a:ext cx="1181100" cy="60960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Supported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295400"/>
            <a:ext cx="6324600" cy="4525963"/>
          </a:xfrm>
        </p:spPr>
        <p:txBody>
          <a:bodyPr/>
          <a:lstStyle/>
          <a:p>
            <a:r>
              <a:rPr lang="en-US" sz="2400" dirty="0" smtClean="0"/>
              <a:t>String</a:t>
            </a:r>
          </a:p>
          <a:p>
            <a:r>
              <a:rPr lang="en-US" sz="2400" dirty="0" smtClean="0"/>
              <a:t>Cardinals</a:t>
            </a:r>
          </a:p>
          <a:p>
            <a:r>
              <a:rPr lang="en-US" sz="2400" dirty="0" err="1" smtClean="0"/>
              <a:t>Floatings</a:t>
            </a:r>
            <a:endParaRPr lang="en-US" sz="2400" dirty="0" smtClean="0"/>
          </a:p>
          <a:p>
            <a:r>
              <a:rPr lang="en-US" sz="2400" dirty="0" smtClean="0"/>
              <a:t>Currency (ECB Support)</a:t>
            </a:r>
          </a:p>
          <a:p>
            <a:r>
              <a:rPr lang="en-US" sz="2400" dirty="0" smtClean="0"/>
              <a:t>Units (Exchangeable Units)</a:t>
            </a:r>
          </a:p>
          <a:p>
            <a:r>
              <a:rPr lang="en-US" sz="2400" dirty="0" smtClean="0"/>
              <a:t>GUID</a:t>
            </a:r>
          </a:p>
          <a:p>
            <a:r>
              <a:rPr lang="en-US" sz="2400" dirty="0" err="1" smtClean="0"/>
              <a:t>DateTime</a:t>
            </a:r>
            <a:r>
              <a:rPr lang="en-US" sz="2400" dirty="0" smtClean="0"/>
              <a:t> and Time</a:t>
            </a:r>
          </a:p>
          <a:p>
            <a:r>
              <a:rPr lang="en-US" sz="2400" dirty="0" smtClean="0"/>
              <a:t>Binary</a:t>
            </a:r>
          </a:p>
          <a:p>
            <a:r>
              <a:rPr lang="en-US" sz="2400" dirty="0" smtClean="0"/>
              <a:t>Streams (Application Server and RDBMS)</a:t>
            </a:r>
          </a:p>
          <a:p>
            <a:r>
              <a:rPr lang="en-US" sz="2400" dirty="0" smtClean="0"/>
              <a:t>Images</a:t>
            </a:r>
          </a:p>
          <a:p>
            <a:r>
              <a:rPr lang="en-US" sz="2400" dirty="0" smtClean="0"/>
              <a:t>XML </a:t>
            </a:r>
          </a:p>
          <a:p>
            <a:r>
              <a:rPr lang="en-US" sz="2400" dirty="0" smtClean="0"/>
              <a:t>Custom (formula fields)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Available </a:t>
            </a:r>
            <a:r>
              <a:rPr lang="en-US" dirty="0" err="1" smtClean="0"/>
              <a:t>Validators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r>
              <a:rPr lang="en-US" sz="2800" dirty="0" smtClean="0"/>
              <a:t>Type </a:t>
            </a:r>
          </a:p>
          <a:p>
            <a:r>
              <a:rPr lang="en-US" sz="2800" dirty="0" smtClean="0"/>
              <a:t>Max and Min</a:t>
            </a:r>
          </a:p>
          <a:p>
            <a:r>
              <a:rPr lang="en-US" sz="2800" dirty="0" smtClean="0"/>
              <a:t>Range </a:t>
            </a:r>
          </a:p>
          <a:p>
            <a:r>
              <a:rPr lang="en-US" sz="2800" dirty="0" smtClean="0"/>
              <a:t>Scale </a:t>
            </a:r>
          </a:p>
          <a:p>
            <a:r>
              <a:rPr lang="en-US" sz="2800" dirty="0" smtClean="0"/>
              <a:t>Format</a:t>
            </a:r>
          </a:p>
          <a:p>
            <a:r>
              <a:rPr lang="en-US" sz="2800" dirty="0" smtClean="0"/>
              <a:t>Requirement</a:t>
            </a:r>
          </a:p>
          <a:p>
            <a:r>
              <a:rPr lang="en-US" sz="2800" dirty="0" smtClean="0"/>
              <a:t>Row</a:t>
            </a:r>
          </a:p>
          <a:p>
            <a:r>
              <a:rPr lang="en-US" sz="2800" dirty="0" smtClean="0"/>
              <a:t>Custom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0" y="1066800"/>
            <a:ext cx="6705600" cy="4525963"/>
          </a:xfrm>
        </p:spPr>
        <p:txBody>
          <a:bodyPr/>
          <a:lstStyle/>
          <a:p>
            <a:pPr>
              <a:buNone/>
            </a:pPr>
            <a:r>
              <a:rPr lang="fr-FR" sz="1600" dirty="0" err="1" smtClean="0"/>
              <a:t>Try</a:t>
            </a:r>
            <a:r>
              <a:rPr lang="fr-FR" sz="1600" dirty="0" smtClean="0"/>
              <a:t>{</a:t>
            </a:r>
          </a:p>
          <a:p>
            <a:pPr>
              <a:buNone/>
            </a:pPr>
            <a:r>
              <a:rPr lang="fr-FR" sz="1600" dirty="0" smtClean="0"/>
              <a:t>for (var t = 0; t &lt; 5000; t++)</a:t>
            </a:r>
          </a:p>
          <a:p>
            <a:pPr>
              <a:buNone/>
            </a:pPr>
            <a:r>
              <a:rPr lang="en-US" sz="1600" dirty="0" smtClean="0"/>
              <a:t>            {</a:t>
            </a:r>
          </a:p>
          <a:p>
            <a:pPr>
              <a:buNone/>
            </a:pPr>
            <a:r>
              <a:rPr lang="en-US" sz="1600" dirty="0" smtClean="0"/>
              <a:t>                try{</a:t>
            </a:r>
          </a:p>
          <a:p>
            <a:pPr>
              <a:buNone/>
            </a:pPr>
            <a:r>
              <a:rPr lang="en-US" sz="1600" dirty="0" smtClean="0"/>
              <a:t>	</a:t>
            </a:r>
            <a:r>
              <a:rPr lang="en-US" sz="1600" dirty="0" err="1" smtClean="0"/>
              <a:t>p.Person.Insert</a:t>
            </a:r>
            <a:r>
              <a:rPr lang="en-US" sz="1600" dirty="0" smtClean="0"/>
              <a:t>();</a:t>
            </a:r>
          </a:p>
          <a:p>
            <a:pPr>
              <a:buNone/>
            </a:pPr>
            <a:r>
              <a:rPr lang="en-US" sz="1600" dirty="0" smtClean="0"/>
              <a:t>                </a:t>
            </a:r>
            <a:r>
              <a:rPr lang="en-US" sz="1600" dirty="0" err="1" smtClean="0"/>
              <a:t>p.Person.Assign</a:t>
            </a:r>
            <a:r>
              <a:rPr lang="en-US" sz="1600" dirty="0" smtClean="0"/>
              <a:t>(new { </a:t>
            </a:r>
            <a:r>
              <a:rPr lang="en-US" sz="1600" dirty="0" err="1" smtClean="0"/>
              <a:t>aname</a:t>
            </a:r>
            <a:r>
              <a:rPr lang="en-US" sz="1600" dirty="0" smtClean="0"/>
              <a:t> = "Ryan", </a:t>
            </a:r>
            <a:r>
              <a:rPr lang="en-US" sz="1600" dirty="0" err="1" smtClean="0"/>
              <a:t>aFamilyName</a:t>
            </a:r>
            <a:r>
              <a:rPr lang="en-US" sz="1600" dirty="0" smtClean="0"/>
              <a:t> = "Ali" }, "name=</a:t>
            </a:r>
            <a:r>
              <a:rPr lang="en-US" sz="1600" dirty="0" err="1" smtClean="0"/>
              <a:t>aname</a:t>
            </a:r>
            <a:r>
              <a:rPr lang="en-US" sz="1600" dirty="0" smtClean="0"/>
              <a:t>;</a:t>
            </a:r>
          </a:p>
          <a:p>
            <a:pPr>
              <a:buNone/>
            </a:pPr>
            <a:r>
              <a:rPr lang="en-US" sz="1600" dirty="0" smtClean="0"/>
              <a:t>         </a:t>
            </a:r>
            <a:r>
              <a:rPr lang="en-US" sz="1600" dirty="0" err="1" smtClean="0"/>
              <a:t>familyname</a:t>
            </a:r>
            <a:r>
              <a:rPr lang="en-US" sz="1600" dirty="0" smtClean="0"/>
              <a:t>=</a:t>
            </a:r>
            <a:r>
              <a:rPr lang="en-US" sz="1600" dirty="0" err="1" smtClean="0"/>
              <a:t>afamilyname</a:t>
            </a:r>
            <a:r>
              <a:rPr lang="en-US" sz="1600" dirty="0" smtClean="0"/>
              <a:t>");</a:t>
            </a:r>
          </a:p>
          <a:p>
            <a:pPr>
              <a:buNone/>
            </a:pPr>
            <a:r>
              <a:rPr lang="en-US" sz="1600" dirty="0" smtClean="0"/>
              <a:t>                </a:t>
            </a:r>
            <a:r>
              <a:rPr lang="en-US" sz="1600" dirty="0" err="1" smtClean="0"/>
              <a:t>p.Person.Name</a:t>
            </a:r>
            <a:r>
              <a:rPr lang="en-US" sz="1600" dirty="0" smtClean="0"/>
              <a:t> = </a:t>
            </a:r>
            <a:r>
              <a:rPr lang="en-US" sz="1600" dirty="0" err="1" smtClean="0"/>
              <a:t>t.ToString</a:t>
            </a:r>
            <a:r>
              <a:rPr lang="en-US" sz="1600" dirty="0" smtClean="0"/>
              <a:t>() + " test ";</a:t>
            </a:r>
          </a:p>
          <a:p>
            <a:pPr>
              <a:buNone/>
            </a:pPr>
            <a:r>
              <a:rPr lang="en-US" sz="1600" dirty="0" smtClean="0"/>
              <a:t>                </a:t>
            </a:r>
            <a:r>
              <a:rPr lang="en-US" sz="1600" dirty="0" err="1" smtClean="0"/>
              <a:t>p.Person.FamilyName</a:t>
            </a:r>
            <a:r>
              <a:rPr lang="en-US" sz="1600" dirty="0" smtClean="0"/>
              <a:t> = </a:t>
            </a:r>
            <a:r>
              <a:rPr lang="en-US" sz="1600" dirty="0" err="1" smtClean="0"/>
              <a:t>t.ToString</a:t>
            </a:r>
            <a:r>
              <a:rPr lang="en-US" sz="1600" dirty="0" smtClean="0"/>
              <a:t>() + " test ";</a:t>
            </a:r>
          </a:p>
          <a:p>
            <a:pPr>
              <a:buNone/>
            </a:pPr>
            <a:r>
              <a:rPr lang="en-US" sz="1600" dirty="0" smtClean="0"/>
              <a:t>		finally{                </a:t>
            </a:r>
          </a:p>
          <a:p>
            <a:pPr>
              <a:buNone/>
            </a:pPr>
            <a:r>
              <a:rPr lang="en-US" sz="1600" dirty="0" smtClean="0"/>
              <a:t>		    .</a:t>
            </a:r>
            <a:r>
              <a:rPr lang="en-US" sz="1600" dirty="0" err="1" smtClean="0"/>
              <a:t>Person.Post</a:t>
            </a:r>
            <a:r>
              <a:rPr lang="en-US" sz="1600" dirty="0" smtClean="0"/>
              <a:t>();</a:t>
            </a:r>
          </a:p>
          <a:p>
            <a:pPr>
              <a:buNone/>
            </a:pPr>
            <a:r>
              <a:rPr lang="en-US" sz="1600" dirty="0" smtClean="0"/>
              <a:t>		}</a:t>
            </a:r>
          </a:p>
          <a:p>
            <a:pPr>
              <a:buNone/>
            </a:pPr>
            <a:r>
              <a:rPr lang="en-US" sz="1600" dirty="0" smtClean="0"/>
              <a:t>            }</a:t>
            </a:r>
          </a:p>
          <a:p>
            <a:pPr>
              <a:buNone/>
            </a:pPr>
            <a:r>
              <a:rPr lang="en-US" sz="1600" dirty="0" smtClean="0"/>
              <a:t>            </a:t>
            </a:r>
            <a:r>
              <a:rPr lang="en-US" sz="1600" dirty="0" err="1" smtClean="0"/>
              <a:t>p.Person.Flash</a:t>
            </a:r>
            <a:r>
              <a:rPr lang="en-US" sz="1600" dirty="0" smtClean="0"/>
              <a:t>();</a:t>
            </a:r>
          </a:p>
          <a:p>
            <a:pPr>
              <a:buNone/>
            </a:pPr>
            <a:r>
              <a:rPr lang="en-US" sz="1600" dirty="0" smtClean="0"/>
              <a:t>}catch{</a:t>
            </a:r>
          </a:p>
          <a:p>
            <a:pPr>
              <a:buNone/>
            </a:pPr>
            <a:r>
              <a:rPr lang="en-US" sz="1600" dirty="0" err="1" smtClean="0"/>
              <a:t>p.Person.Cancel</a:t>
            </a:r>
            <a:r>
              <a:rPr lang="en-US" sz="1600" dirty="0" smtClean="0"/>
              <a:t>();</a:t>
            </a:r>
          </a:p>
          <a:p>
            <a:pPr>
              <a:buNone/>
            </a:pPr>
            <a:r>
              <a:rPr lang="en-US" sz="1600" dirty="0" smtClean="0"/>
              <a:t>}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TRY</a:t>
            </a:r>
          </a:p>
          <a:p>
            <a:pPr lvl="1">
              <a:buNone/>
            </a:pPr>
            <a:r>
              <a:rPr lang="en-US" dirty="0" smtClean="0"/>
              <a:t>Insert or Update Or Delete</a:t>
            </a:r>
          </a:p>
          <a:p>
            <a:pPr lvl="2">
              <a:buNone/>
            </a:pPr>
            <a:r>
              <a:rPr lang="en-US" dirty="0" smtClean="0"/>
              <a:t>Set Values  ‘</a:t>
            </a:r>
            <a:r>
              <a:rPr lang="en-US" dirty="0" err="1" smtClean="0"/>
              <a:t>p.person.Name</a:t>
            </a:r>
            <a:r>
              <a:rPr lang="en-US" dirty="0" smtClean="0"/>
              <a:t>=“ALI”;</a:t>
            </a:r>
          </a:p>
          <a:p>
            <a:pPr>
              <a:buNone/>
            </a:pPr>
            <a:r>
              <a:rPr lang="en-US" dirty="0" smtClean="0"/>
              <a:t>FINALLY</a:t>
            </a:r>
          </a:p>
          <a:p>
            <a:pPr>
              <a:buNone/>
            </a:pPr>
            <a:r>
              <a:rPr lang="en-US" dirty="0" smtClean="0"/>
              <a:t>	Post </a:t>
            </a:r>
          </a:p>
          <a:p>
            <a:pPr>
              <a:buNone/>
            </a:pPr>
            <a:r>
              <a:rPr lang="en-US" dirty="0" smtClean="0"/>
              <a:t>Flash</a:t>
            </a:r>
          </a:p>
          <a:p>
            <a:pPr>
              <a:buNone/>
            </a:pPr>
            <a:r>
              <a:rPr lang="en-US" dirty="0" smtClean="0"/>
              <a:t>CATCH</a:t>
            </a:r>
          </a:p>
          <a:p>
            <a:pPr>
              <a:buNone/>
            </a:pPr>
            <a:r>
              <a:rPr lang="en-US" dirty="0" smtClean="0"/>
              <a:t>	Cancel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Flat Data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4099" name="Espace réservé du contenu 4"/>
          <p:cNvSpPr>
            <a:spLocks noGrp="1"/>
          </p:cNvSpPr>
          <p:nvPr>
            <p:ph idx="1"/>
          </p:nvPr>
        </p:nvSpPr>
        <p:spPr>
          <a:xfrm>
            <a:off x="2286000" y="1676400"/>
            <a:ext cx="6400800" cy="4648200"/>
          </a:xfrm>
        </p:spPr>
        <p:txBody>
          <a:bodyPr/>
          <a:lstStyle/>
          <a:p>
            <a:pPr>
              <a:buNone/>
            </a:pPr>
            <a:r>
              <a:rPr lang="en-US" sz="2400" dirty="0" err="1" smtClean="0"/>
              <a:t>dataSet.add</a:t>
            </a:r>
            <a:r>
              <a:rPr lang="en-US" sz="2400" dirty="0" smtClean="0"/>
              <a:t>();</a:t>
            </a:r>
          </a:p>
          <a:p>
            <a:pPr>
              <a:buNone/>
            </a:pPr>
            <a:r>
              <a:rPr lang="en-US" sz="2400" dirty="0" err="1" smtClean="0"/>
              <a:t>dataSet.setFieldValueByName</a:t>
            </a:r>
            <a:r>
              <a:rPr lang="en-US" sz="2400" dirty="0" smtClean="0"/>
              <a:t>(‘</a:t>
            </a:r>
            <a:r>
              <a:rPr lang="en-US" sz="2400" dirty="0" err="1" smtClean="0"/>
              <a:t>Name’,’Ali</a:t>
            </a:r>
            <a:r>
              <a:rPr lang="en-US" sz="2400" dirty="0" smtClean="0"/>
              <a:t>’);</a:t>
            </a:r>
          </a:p>
          <a:p>
            <a:pPr>
              <a:buNone/>
            </a:pPr>
            <a:r>
              <a:rPr lang="en-US" sz="2400" dirty="0" err="1" smtClean="0"/>
              <a:t>dataSet.setFieldValueByName</a:t>
            </a:r>
            <a:r>
              <a:rPr lang="en-US" sz="2400" dirty="0" smtClean="0"/>
              <a:t>(‘</a:t>
            </a:r>
            <a:r>
              <a:rPr lang="en-US" sz="2400" dirty="0" err="1" smtClean="0"/>
              <a:t>FamilyName’,’Rahmati</a:t>
            </a:r>
            <a:r>
              <a:rPr lang="en-US" sz="2400" dirty="0" smtClean="0"/>
              <a:t>’);</a:t>
            </a:r>
          </a:p>
          <a:p>
            <a:pPr>
              <a:buNone/>
            </a:pPr>
            <a:r>
              <a:rPr lang="en-US" sz="2400" dirty="0" smtClean="0"/>
              <a:t>dataSet.post();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JavaScript client side </a:t>
            </a:r>
            <a:r>
              <a:rPr lang="fr-CA" dirty="0" smtClean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1905000"/>
            <a:ext cx="1143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4800" y="2209800"/>
            <a:ext cx="1143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4800" y="2514600"/>
            <a:ext cx="1143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62000" y="1905000"/>
            <a:ext cx="6858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2209800"/>
            <a:ext cx="6858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2000" y="2514600"/>
            <a:ext cx="6858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XML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219200"/>
            <a:ext cx="6400800" cy="4525963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Additional to XDOM , Support for XML DB :</a:t>
            </a:r>
          </a:p>
          <a:p>
            <a:pPr>
              <a:buNone/>
            </a:pPr>
            <a:r>
              <a:rPr lang="en-US" sz="2400" dirty="0" smtClean="0"/>
              <a:t>In Models:</a:t>
            </a:r>
          </a:p>
          <a:p>
            <a:pPr>
              <a:buNone/>
            </a:pPr>
            <a:r>
              <a:rPr lang="en-US" sz="2400" dirty="0" smtClean="0"/>
              <a:t>		Person[“Name/</a:t>
            </a:r>
            <a:r>
              <a:rPr lang="en-US" sz="2400" dirty="0" err="1" smtClean="0"/>
              <a:t>MiddleName</a:t>
            </a:r>
            <a:r>
              <a:rPr lang="en-US" sz="2400" dirty="0" smtClean="0"/>
              <a:t>”];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XPATH and XQUERY Extensible Support</a:t>
            </a:r>
          </a:p>
          <a:p>
            <a:pPr>
              <a:buNone/>
            </a:pPr>
            <a:r>
              <a:rPr lang="en-US" sz="2400" dirty="0" smtClean="0"/>
              <a:t>Device [“features/Supports”].Insert();</a:t>
            </a:r>
          </a:p>
          <a:p>
            <a:pPr>
              <a:buNone/>
            </a:pPr>
            <a:r>
              <a:rPr lang="en-US" sz="2400" dirty="0" smtClean="0"/>
              <a:t>Device [“features/Supports/</a:t>
            </a:r>
            <a:r>
              <a:rPr lang="en-US" sz="2400" dirty="0" err="1" smtClean="0"/>
              <a:t>DeviceName</a:t>
            </a:r>
            <a:r>
              <a:rPr lang="en-US" sz="2400" dirty="0" smtClean="0"/>
              <a:t>”].Value=“Data”;</a:t>
            </a:r>
          </a:p>
          <a:p>
            <a:pPr>
              <a:buNone/>
            </a:pPr>
            <a:r>
              <a:rPr lang="en-US" sz="2400" dirty="0" err="1" smtClean="0"/>
              <a:t>Device.Post</a:t>
            </a:r>
            <a:r>
              <a:rPr lang="en-US" sz="2400" dirty="0" smtClean="0"/>
              <a:t>();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Filter/Policies and expressions are supported in rest of XML Support.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</a:t>
            </a:r>
            <a:endParaRPr lang="en-US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 bwMode="auto">
          <a:xfrm>
            <a:off x="533400" y="4495800"/>
            <a:ext cx="8229600" cy="94456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Physical XML Table Mapping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533400" y="3429000"/>
            <a:ext cx="8229600" cy="94456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Logical XML Model Mapping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533400" y="2362200"/>
            <a:ext cx="8229600" cy="94456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Logical </a:t>
            </a:r>
            <a:r>
              <a:rPr lang="en-US" sz="3200" dirty="0" err="1" smtClean="0"/>
              <a:t>HardCode</a:t>
            </a:r>
            <a:r>
              <a:rPr lang="en-US" sz="3200" dirty="0" smtClean="0"/>
              <a:t> Model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Mapping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 bwMode="auto">
          <a:xfrm>
            <a:off x="533400" y="1295400"/>
            <a:ext cx="8229600" cy="94456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Logical </a:t>
            </a:r>
            <a:r>
              <a:rPr lang="en-US" sz="3200" dirty="0" err="1" smtClean="0"/>
              <a:t>MetaModel</a:t>
            </a:r>
            <a:r>
              <a:rPr lang="en-US" sz="3200" dirty="0" smtClean="0"/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Mapping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Hardcode and XML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3"/>
          <p:cNvSpPr txBox="1">
            <a:spLocks/>
          </p:cNvSpPr>
          <p:nvPr/>
        </p:nvSpPr>
        <p:spPr bwMode="auto">
          <a:xfrm>
            <a:off x="685800" y="4648200"/>
            <a:ext cx="1905000" cy="685800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Deployment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 bwMode="auto">
          <a:xfrm>
            <a:off x="533400" y="5562600"/>
            <a:ext cx="8229600" cy="94456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Transparent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Physical Table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Mapping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XML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en-US" dirty="0" smtClean="0"/>
              <a:t>Table specification </a:t>
            </a:r>
          </a:p>
          <a:p>
            <a:pPr lvl="3"/>
            <a:r>
              <a:rPr lang="en-US" dirty="0" smtClean="0"/>
              <a:t>Triggers : Sequence </a:t>
            </a:r>
          </a:p>
          <a:p>
            <a:pPr lvl="3"/>
            <a:r>
              <a:rPr lang="en-US" dirty="0" smtClean="0"/>
              <a:t>Stored Procedures : Sequence </a:t>
            </a:r>
          </a:p>
          <a:p>
            <a:pPr lvl="3"/>
            <a:r>
              <a:rPr lang="en-US" dirty="0" smtClean="0"/>
              <a:t>Keys : Sequence </a:t>
            </a:r>
          </a:p>
          <a:p>
            <a:pPr lvl="3"/>
            <a:r>
              <a:rPr lang="en-US" dirty="0" smtClean="0"/>
              <a:t>Relations: Sequence</a:t>
            </a:r>
          </a:p>
          <a:p>
            <a:pPr lvl="3"/>
            <a:r>
              <a:rPr lang="en-US" dirty="0" smtClean="0"/>
              <a:t>Fields : Sequence</a:t>
            </a:r>
          </a:p>
          <a:p>
            <a:pPr lvl="3">
              <a:buNone/>
            </a:pPr>
            <a:endParaRPr lang="en-US" dirty="0" smtClean="0"/>
          </a:p>
          <a:p>
            <a:pPr lvl="3">
              <a:buNone/>
            </a:pPr>
            <a:r>
              <a:rPr lang="en-US" b="1" dirty="0" smtClean="0"/>
              <a:t>Support for deployment (Installation)</a:t>
            </a:r>
          </a:p>
          <a:p>
            <a:pPr lvl="3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	Logical XML Model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en-US" dirty="0" smtClean="0"/>
              <a:t>[Connection]</a:t>
            </a:r>
          </a:p>
          <a:p>
            <a:pPr lvl="3"/>
            <a:r>
              <a:rPr lang="en-US" dirty="0" smtClean="0"/>
              <a:t>Tables specification (Sequence)</a:t>
            </a:r>
          </a:p>
          <a:p>
            <a:pPr lvl="3"/>
            <a:r>
              <a:rPr lang="en-US" dirty="0" smtClean="0"/>
              <a:t>Python Triggers (Sequence)</a:t>
            </a:r>
          </a:p>
          <a:p>
            <a:pPr lvl="3"/>
            <a:r>
              <a:rPr lang="en-US" dirty="0" smtClean="0"/>
              <a:t>Python Stored Procedures (Sequence)</a:t>
            </a:r>
          </a:p>
          <a:p>
            <a:pPr lvl="3"/>
            <a:r>
              <a:rPr lang="en-US" dirty="0" smtClean="0"/>
              <a:t>Keys (Sequence)</a:t>
            </a:r>
          </a:p>
          <a:p>
            <a:pPr lvl="3"/>
            <a:r>
              <a:rPr lang="en-US" dirty="0" smtClean="0"/>
              <a:t>Relations  (Sequence)</a:t>
            </a:r>
          </a:p>
          <a:p>
            <a:pPr lvl="3"/>
            <a:r>
              <a:rPr lang="en-US" dirty="0" smtClean="0"/>
              <a:t>Fields (Sequence)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Meta Model XML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en-US" dirty="0" smtClean="0"/>
              <a:t>Model Relations</a:t>
            </a:r>
          </a:p>
          <a:p>
            <a:pPr lvl="3"/>
            <a:r>
              <a:rPr lang="en-US" dirty="0" smtClean="0"/>
              <a:t>Profiles and policies</a:t>
            </a:r>
          </a:p>
          <a:p>
            <a:pPr lvl="3"/>
            <a:r>
              <a:rPr lang="en-US" dirty="0" smtClean="0"/>
              <a:t>Behaviors</a:t>
            </a:r>
          </a:p>
          <a:p>
            <a:pPr lvl="3"/>
            <a:r>
              <a:rPr lang="en-US" dirty="0" smtClean="0"/>
              <a:t>Components Behaviors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 bwMode="auto">
          <a:xfrm>
            <a:off x="381000" y="3551237"/>
            <a:ext cx="8229600" cy="94456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Models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 bwMode="auto">
          <a:xfrm>
            <a:off x="381000" y="4541837"/>
            <a:ext cx="8229600" cy="94456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DataAdapters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381000" y="5532437"/>
            <a:ext cx="8229600" cy="944563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Tier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457200" y="3703637"/>
            <a:ext cx="2057400" cy="685799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Validators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 bwMode="auto">
          <a:xfrm>
            <a:off x="533400" y="4694237"/>
            <a:ext cx="2057400" cy="685799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ORM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3"/>
          <p:cNvSpPr txBox="1">
            <a:spLocks/>
          </p:cNvSpPr>
          <p:nvPr/>
        </p:nvSpPr>
        <p:spPr bwMode="auto">
          <a:xfrm>
            <a:off x="6019800" y="4694237"/>
            <a:ext cx="2514600" cy="685799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Batch Command Handling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 bwMode="auto">
          <a:xfrm>
            <a:off x="381000" y="2057400"/>
            <a:ext cx="8229600" cy="68579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CACHE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3"/>
          <p:cNvSpPr txBox="1">
            <a:spLocks/>
          </p:cNvSpPr>
          <p:nvPr/>
        </p:nvSpPr>
        <p:spPr bwMode="auto">
          <a:xfrm>
            <a:off x="381000" y="1219200"/>
            <a:ext cx="4648200" cy="685799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WL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Adapter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3"/>
          <p:cNvSpPr txBox="1">
            <a:spLocks/>
          </p:cNvSpPr>
          <p:nvPr/>
        </p:nvSpPr>
        <p:spPr bwMode="auto">
          <a:xfrm>
            <a:off x="5105400" y="1219200"/>
            <a:ext cx="3429000" cy="685799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Service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Adapter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3"/>
          <p:cNvSpPr txBox="1">
            <a:spLocks/>
          </p:cNvSpPr>
          <p:nvPr/>
        </p:nvSpPr>
        <p:spPr bwMode="auto">
          <a:xfrm>
            <a:off x="381000" y="2819400"/>
            <a:ext cx="8229600" cy="685799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Meta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Models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Content Placeholder 3"/>
          <p:cNvSpPr txBox="1">
            <a:spLocks/>
          </p:cNvSpPr>
          <p:nvPr/>
        </p:nvSpPr>
        <p:spPr bwMode="auto">
          <a:xfrm>
            <a:off x="6172200" y="3657600"/>
            <a:ext cx="2057400" cy="685799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Triggers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hard code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1600200"/>
            <a:ext cx="6477000" cy="4525963"/>
          </a:xfrm>
        </p:spPr>
        <p:txBody>
          <a:bodyPr/>
          <a:lstStyle/>
          <a:p>
            <a:r>
              <a:rPr lang="en-US" sz="1000" dirty="0" smtClean="0"/>
              <a:t>[</a:t>
            </a:r>
            <a:r>
              <a:rPr lang="en-US" sz="1000" dirty="0" err="1" smtClean="0"/>
              <a:t>WLMOAdapter</a:t>
            </a:r>
            <a:r>
              <a:rPr lang="en-US" sz="1000" dirty="0" smtClean="0"/>
              <a:t>(</a:t>
            </a:r>
            <a:r>
              <a:rPr lang="en-US" sz="1000" dirty="0" err="1" smtClean="0"/>
              <a:t>WLAdapterType.MSSQL</a:t>
            </a:r>
            <a:r>
              <a:rPr lang="en-US" sz="1000" dirty="0" smtClean="0"/>
              <a:t>, </a:t>
            </a:r>
            <a:r>
              <a:rPr lang="en-US" sz="1000" dirty="0" err="1" smtClean="0"/>
              <a:t>ConnectionString</a:t>
            </a:r>
            <a:r>
              <a:rPr lang="en-US" sz="1000" dirty="0" smtClean="0"/>
              <a:t>: “@INDB”)]</a:t>
            </a:r>
          </a:p>
          <a:p>
            <a:r>
              <a:rPr lang="en-US" sz="1000" dirty="0" smtClean="0"/>
              <a:t>    [</a:t>
            </a:r>
            <a:r>
              <a:rPr lang="en-US" sz="1000" dirty="0" err="1" smtClean="0"/>
              <a:t>WLMOTableInfo</a:t>
            </a:r>
            <a:r>
              <a:rPr lang="en-US" sz="1000" dirty="0" smtClean="0"/>
              <a:t>("</a:t>
            </a:r>
            <a:r>
              <a:rPr lang="en-US" sz="1000" dirty="0" err="1" smtClean="0"/>
              <a:t>address;person;addresstype</a:t>
            </a:r>
            <a:r>
              <a:rPr lang="en-US" sz="1000" dirty="0" smtClean="0"/>
              <a:t>")]</a:t>
            </a:r>
          </a:p>
          <a:p>
            <a:r>
              <a:rPr lang="en-US" sz="1000" dirty="0" smtClean="0"/>
              <a:t>    [</a:t>
            </a:r>
            <a:r>
              <a:rPr lang="en-US" sz="1000" dirty="0" err="1" smtClean="0"/>
              <a:t>WLMOCommandInfo</a:t>
            </a:r>
            <a:r>
              <a:rPr lang="en-US" sz="1000" dirty="0" smtClean="0"/>
              <a:t>("select","", WLCommandType.ORM, </a:t>
            </a:r>
            <a:r>
              <a:rPr lang="en-US" sz="1000" dirty="0" err="1" smtClean="0"/>
              <a:t>WLIOMode.Read</a:t>
            </a:r>
            <a:r>
              <a:rPr lang="en-US" sz="1000" dirty="0" smtClean="0"/>
              <a:t>)]</a:t>
            </a:r>
          </a:p>
          <a:p>
            <a:r>
              <a:rPr lang="en-US" sz="1000" dirty="0" smtClean="0"/>
              <a:t>    [</a:t>
            </a:r>
            <a:r>
              <a:rPr lang="en-US" sz="1000" dirty="0" err="1" smtClean="0"/>
              <a:t>WLMOCommandInfo</a:t>
            </a:r>
            <a:r>
              <a:rPr lang="en-US" sz="1000" dirty="0" smtClean="0"/>
              <a:t>("update", "", WLCommandType.ORM, </a:t>
            </a:r>
            <a:r>
              <a:rPr lang="en-US" sz="1000" dirty="0" err="1" smtClean="0"/>
              <a:t>WLIOMode.Write</a:t>
            </a:r>
            <a:r>
              <a:rPr lang="en-US" sz="1000" dirty="0" smtClean="0"/>
              <a:t>)]</a:t>
            </a:r>
          </a:p>
          <a:p>
            <a:r>
              <a:rPr lang="en-US" sz="1000" dirty="0" smtClean="0"/>
              <a:t>    [</a:t>
            </a:r>
            <a:r>
              <a:rPr lang="en-US" sz="1000" dirty="0" err="1" smtClean="0"/>
              <a:t>WLMOCommandInfo</a:t>
            </a:r>
            <a:r>
              <a:rPr lang="en-US" sz="1000" dirty="0" smtClean="0"/>
              <a:t>("delete", "", WLCommandType.ORM, </a:t>
            </a:r>
            <a:r>
              <a:rPr lang="en-US" sz="1000" dirty="0" err="1" smtClean="0"/>
              <a:t>WLIOMode.Write</a:t>
            </a:r>
            <a:r>
              <a:rPr lang="en-US" sz="1000" dirty="0" smtClean="0"/>
              <a:t>)]</a:t>
            </a:r>
          </a:p>
          <a:p>
            <a:r>
              <a:rPr lang="en-US" sz="1000" dirty="0" smtClean="0"/>
              <a:t>    [</a:t>
            </a:r>
            <a:r>
              <a:rPr lang="en-US" sz="1000" dirty="0" err="1" smtClean="0"/>
              <a:t>WLMOCommandInfo</a:t>
            </a:r>
            <a:r>
              <a:rPr lang="en-US" sz="1000" dirty="0" smtClean="0"/>
              <a:t>("insert", "", WLCommandType.ORM, </a:t>
            </a:r>
            <a:r>
              <a:rPr lang="en-US" sz="1000" dirty="0" err="1" smtClean="0"/>
              <a:t>WLIOMode.Write</a:t>
            </a:r>
            <a:r>
              <a:rPr lang="en-US" sz="1000" dirty="0" smtClean="0"/>
              <a:t>)]</a:t>
            </a:r>
          </a:p>
          <a:p>
            <a:r>
              <a:rPr lang="en-US" sz="1000" dirty="0" smtClean="0"/>
              <a:t>    public class Address : </a:t>
            </a:r>
            <a:r>
              <a:rPr lang="en-US" sz="1000" dirty="0" err="1" smtClean="0"/>
              <a:t>WLModel</a:t>
            </a:r>
            <a:r>
              <a:rPr lang="en-US" sz="1000" dirty="0" smtClean="0"/>
              <a:t>&lt;</a:t>
            </a:r>
            <a:r>
              <a:rPr lang="en-US" sz="1000" dirty="0" err="1" smtClean="0"/>
              <a:t>APerson</a:t>
            </a:r>
            <a:r>
              <a:rPr lang="en-US" sz="1000" dirty="0" smtClean="0"/>
              <a:t>&gt;</a:t>
            </a:r>
          </a:p>
          <a:p>
            <a:r>
              <a:rPr lang="en-US" sz="1000" dirty="0" smtClean="0"/>
              <a:t>    {</a:t>
            </a:r>
          </a:p>
          <a:p>
            <a:r>
              <a:rPr lang="en-US" sz="1000" dirty="0" smtClean="0"/>
              <a:t>        [</a:t>
            </a:r>
            <a:r>
              <a:rPr lang="en-US" sz="1000" dirty="0" err="1" smtClean="0"/>
              <a:t>WLFField</a:t>
            </a:r>
            <a:r>
              <a:rPr lang="en-US" sz="1000" dirty="0" smtClean="0"/>
              <a:t>(</a:t>
            </a:r>
            <a:r>
              <a:rPr lang="en-US" sz="1000" dirty="0" err="1" smtClean="0"/>
              <a:t>dbFieldName</a:t>
            </a:r>
            <a:r>
              <a:rPr lang="en-US" sz="1000" dirty="0" smtClean="0"/>
              <a:t>: "</a:t>
            </a:r>
            <a:r>
              <a:rPr lang="en-US" sz="1000" dirty="0" err="1" smtClean="0"/>
              <a:t>Address.Address</a:t>
            </a:r>
            <a:r>
              <a:rPr lang="en-US" sz="1000" dirty="0" smtClean="0"/>
              <a:t>")]</a:t>
            </a:r>
          </a:p>
          <a:p>
            <a:r>
              <a:rPr lang="en-US" sz="1000" dirty="0" smtClean="0"/>
              <a:t>        [</a:t>
            </a:r>
            <a:r>
              <a:rPr lang="en-US" sz="1000" dirty="0" err="1" smtClean="0"/>
              <a:t>WLFDisplayName</a:t>
            </a:r>
            <a:r>
              <a:rPr lang="en-US" sz="1000" dirty="0" smtClean="0"/>
              <a:t>("</a:t>
            </a:r>
            <a:r>
              <a:rPr lang="en-US" sz="1000" dirty="0" err="1" smtClean="0"/>
              <a:t>ryan</a:t>
            </a:r>
            <a:r>
              <a:rPr lang="en-US" sz="1000" dirty="0" smtClean="0"/>
              <a:t>", Language: </a:t>
            </a:r>
            <a:r>
              <a:rPr lang="en-US" sz="1000" dirty="0" err="1" smtClean="0"/>
              <a:t>WLLanguages.Default</a:t>
            </a:r>
            <a:r>
              <a:rPr lang="en-US" sz="1000" dirty="0" smtClean="0"/>
              <a:t>)]</a:t>
            </a:r>
          </a:p>
          <a:p>
            <a:r>
              <a:rPr lang="en-US" sz="1000" dirty="0" smtClean="0"/>
              <a:t>        public string </a:t>
            </a:r>
            <a:r>
              <a:rPr lang="en-US" sz="1000" dirty="0" err="1" smtClean="0"/>
              <a:t>FullAddress</a:t>
            </a:r>
            <a:endParaRPr lang="en-US" sz="1000" dirty="0" smtClean="0"/>
          </a:p>
          <a:p>
            <a:r>
              <a:rPr lang="en-US" sz="1000" dirty="0" smtClean="0"/>
              <a:t>        {</a:t>
            </a:r>
          </a:p>
          <a:p>
            <a:r>
              <a:rPr lang="en-US" sz="1000" dirty="0" smtClean="0"/>
              <a:t>            get { return (string)this["</a:t>
            </a:r>
            <a:r>
              <a:rPr lang="en-US" sz="1000" dirty="0" err="1" smtClean="0"/>
              <a:t>FullAddress</a:t>
            </a:r>
            <a:r>
              <a:rPr lang="en-US" sz="1000" dirty="0" smtClean="0"/>
              <a:t>"]; }</a:t>
            </a:r>
          </a:p>
          <a:p>
            <a:r>
              <a:rPr lang="en-US" sz="1000" dirty="0" smtClean="0"/>
              <a:t>            set { this["</a:t>
            </a:r>
            <a:r>
              <a:rPr lang="en-US" sz="1000" dirty="0" err="1" smtClean="0"/>
              <a:t>FullAddress</a:t>
            </a:r>
            <a:r>
              <a:rPr lang="en-US" sz="1000" dirty="0" smtClean="0"/>
              <a:t>"] = value; }</a:t>
            </a:r>
          </a:p>
          <a:p>
            <a:r>
              <a:rPr lang="en-US" sz="1000" dirty="0" smtClean="0"/>
              <a:t>        }</a:t>
            </a:r>
          </a:p>
          <a:p>
            <a:r>
              <a:rPr lang="en-US" sz="1000" dirty="0" smtClean="0"/>
              <a:t>        [</a:t>
            </a:r>
            <a:r>
              <a:rPr lang="en-US" sz="1000" dirty="0" err="1" smtClean="0"/>
              <a:t>WLFField</a:t>
            </a:r>
            <a:r>
              <a:rPr lang="en-US" sz="1000" dirty="0" smtClean="0"/>
              <a:t>(</a:t>
            </a:r>
            <a:r>
              <a:rPr lang="en-US" sz="1000" dirty="0" err="1" smtClean="0"/>
              <a:t>dbFieldName</a:t>
            </a:r>
            <a:r>
              <a:rPr lang="en-US" sz="1000" dirty="0" smtClean="0"/>
              <a:t>:"</a:t>
            </a:r>
            <a:r>
              <a:rPr lang="en-US" sz="1000" dirty="0" err="1" smtClean="0"/>
              <a:t>PersonID</a:t>
            </a:r>
            <a:r>
              <a:rPr lang="en-US" sz="1000" dirty="0" smtClean="0"/>
              <a:t>")]</a:t>
            </a:r>
          </a:p>
          <a:p>
            <a:r>
              <a:rPr lang="en-US" sz="1000" dirty="0" smtClean="0"/>
              <a:t>        [</a:t>
            </a:r>
            <a:r>
              <a:rPr lang="en-US" sz="1000" dirty="0" err="1" smtClean="0"/>
              <a:t>WLFForeignKey</a:t>
            </a:r>
            <a:r>
              <a:rPr lang="en-US" sz="1000" dirty="0" smtClean="0"/>
              <a:t>("Person", "</a:t>
            </a:r>
            <a:r>
              <a:rPr lang="en-US" sz="1000" dirty="0" err="1" smtClean="0"/>
              <a:t>PersonID</a:t>
            </a:r>
            <a:r>
              <a:rPr lang="en-US" sz="1000" dirty="0" smtClean="0"/>
              <a:t>")]</a:t>
            </a:r>
          </a:p>
          <a:p>
            <a:r>
              <a:rPr lang="en-US" sz="1000" dirty="0" smtClean="0"/>
              <a:t>….</a:t>
            </a:r>
          </a:p>
          <a:p>
            <a:endParaRPr lang="en-US" sz="1000" dirty="0" smtClean="0"/>
          </a:p>
          <a:p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</a:t>
            </a:r>
            <a:r>
              <a:rPr lang="en-US" dirty="0" err="1" smtClean="0"/>
              <a:t>MetaModel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1600200"/>
            <a:ext cx="6400800" cy="4525963"/>
          </a:xfrm>
        </p:spPr>
        <p:txBody>
          <a:bodyPr/>
          <a:lstStyle/>
          <a:p>
            <a:pPr>
              <a:buNone/>
            </a:pPr>
            <a:r>
              <a:rPr lang="en-US" sz="1800" dirty="0" smtClean="0"/>
              <a:t>[</a:t>
            </a:r>
            <a:r>
              <a:rPr lang="en-US" sz="1800" dirty="0" err="1" smtClean="0"/>
              <a:t>WLMMDefaultProfile</a:t>
            </a:r>
            <a:r>
              <a:rPr lang="en-US" sz="1800" dirty="0" smtClean="0"/>
              <a:t>(“Admin;@EXPR </a:t>
            </a:r>
            <a:r>
              <a:rPr lang="en-US" sz="1800" dirty="0" err="1" smtClean="0"/>
              <a:t>UserType</a:t>
            </a:r>
            <a:r>
              <a:rPr lang="en-US" sz="1800" dirty="0" smtClean="0"/>
              <a:t>=44")]</a:t>
            </a:r>
          </a:p>
          <a:p>
            <a:pPr>
              <a:buNone/>
            </a:pPr>
            <a:r>
              <a:rPr lang="en-US" sz="1800" dirty="0" smtClean="0"/>
              <a:t>    public class </a:t>
            </a:r>
            <a:r>
              <a:rPr lang="en-US" sz="1800" dirty="0" err="1" smtClean="0"/>
              <a:t>metamodel</a:t>
            </a:r>
            <a:r>
              <a:rPr lang="en-US" sz="1800" dirty="0" smtClean="0"/>
              <a:t> : </a:t>
            </a:r>
            <a:r>
              <a:rPr lang="en-US" sz="1800" dirty="0" err="1" smtClean="0"/>
              <a:t>WLBaseMetaModel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    {</a:t>
            </a:r>
          </a:p>
          <a:p>
            <a:pPr>
              <a:buNone/>
            </a:pPr>
            <a:r>
              <a:rPr lang="en-US" sz="1800" dirty="0" smtClean="0"/>
              <a:t>        [</a:t>
            </a:r>
            <a:r>
              <a:rPr lang="en-US" sz="1800" dirty="0" err="1" smtClean="0"/>
              <a:t>WLMODisplay</a:t>
            </a:r>
            <a:r>
              <a:rPr lang="en-US" sz="1800" dirty="0" smtClean="0"/>
              <a:t>(“@ADDRESS")]</a:t>
            </a:r>
          </a:p>
          <a:p>
            <a:pPr>
              <a:buNone/>
            </a:pPr>
            <a:r>
              <a:rPr lang="en-US" sz="1800" dirty="0" smtClean="0"/>
              <a:t>        [</a:t>
            </a:r>
            <a:r>
              <a:rPr lang="en-US" sz="1800" dirty="0" err="1" smtClean="0"/>
              <a:t>WLMOAutoCreate</a:t>
            </a:r>
            <a:r>
              <a:rPr lang="en-US" sz="1800" dirty="0" smtClean="0"/>
              <a:t>]</a:t>
            </a:r>
          </a:p>
          <a:p>
            <a:pPr>
              <a:buNone/>
            </a:pPr>
            <a:r>
              <a:rPr lang="en-US" sz="1800" dirty="0" smtClean="0"/>
              <a:t>	 [</a:t>
            </a:r>
            <a:r>
              <a:rPr lang="en-US" sz="1800" dirty="0" err="1" smtClean="0"/>
              <a:t>WLMOConnectTo</a:t>
            </a:r>
            <a:r>
              <a:rPr lang="en-US" sz="1800" dirty="0" smtClean="0"/>
              <a:t>(“Person”)]</a:t>
            </a:r>
          </a:p>
          <a:p>
            <a:pPr>
              <a:buNone/>
            </a:pPr>
            <a:r>
              <a:rPr lang="en-US" sz="1800" dirty="0" smtClean="0"/>
              <a:t>        public Address </a:t>
            </a:r>
            <a:r>
              <a:rPr lang="en-US" sz="1800" dirty="0" err="1" smtClean="0"/>
              <a:t>Address</a:t>
            </a:r>
            <a:r>
              <a:rPr lang="en-US" sz="1800" dirty="0" smtClean="0"/>
              <a:t> { get; set; }</a:t>
            </a:r>
          </a:p>
          <a:p>
            <a:pPr>
              <a:buNone/>
            </a:pPr>
            <a:r>
              <a:rPr lang="en-US" sz="1800" dirty="0" smtClean="0"/>
              <a:t>        [</a:t>
            </a:r>
            <a:r>
              <a:rPr lang="en-US" sz="1800" dirty="0" err="1" smtClean="0"/>
              <a:t>WLMODisplay</a:t>
            </a:r>
            <a:r>
              <a:rPr lang="en-US" sz="1800" dirty="0" smtClean="0"/>
              <a:t>(“@PERSON")]</a:t>
            </a:r>
          </a:p>
          <a:p>
            <a:pPr>
              <a:buNone/>
            </a:pPr>
            <a:r>
              <a:rPr lang="en-US" sz="1800" dirty="0" smtClean="0"/>
              <a:t>        [</a:t>
            </a:r>
            <a:r>
              <a:rPr lang="en-US" sz="1800" dirty="0" err="1" smtClean="0"/>
              <a:t>WLMOAutoCreate</a:t>
            </a:r>
            <a:r>
              <a:rPr lang="en-US" sz="1800" dirty="0" smtClean="0"/>
              <a:t>]</a:t>
            </a:r>
          </a:p>
          <a:p>
            <a:pPr>
              <a:buNone/>
            </a:pPr>
            <a:r>
              <a:rPr lang="en-US" sz="1800" dirty="0" smtClean="0"/>
              <a:t>	public </a:t>
            </a:r>
            <a:r>
              <a:rPr lang="en-US" sz="1800" dirty="0" err="1" smtClean="0"/>
              <a:t>APerson</a:t>
            </a:r>
            <a:r>
              <a:rPr lang="en-US" sz="1800" dirty="0" smtClean="0"/>
              <a:t> Person { get; set; }</a:t>
            </a:r>
          </a:p>
          <a:p>
            <a:pPr>
              <a:buNone/>
            </a:pPr>
            <a:r>
              <a:rPr lang="en-US" sz="1800" dirty="0" smtClean="0"/>
              <a:t>    }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FARMS Scenario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600200"/>
            <a:ext cx="6553200" cy="4525963"/>
          </a:xfrm>
        </p:spPr>
        <p:txBody>
          <a:bodyPr/>
          <a:lstStyle/>
          <a:p>
            <a:r>
              <a:rPr lang="en-US" dirty="0" smtClean="0"/>
              <a:t>All requests should go for the same machine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990600"/>
            <a:ext cx="7239000" cy="5135563"/>
          </a:xfrm>
        </p:spPr>
        <p:txBody>
          <a:bodyPr/>
          <a:lstStyle/>
          <a:p>
            <a:r>
              <a:rPr lang="en-US" dirty="0" smtClean="0"/>
              <a:t>Each user will need approximately 20 to 30MBytes</a:t>
            </a:r>
          </a:p>
          <a:p>
            <a:r>
              <a:rPr lang="en-US" b="1" dirty="0" smtClean="0"/>
              <a:t>Possibility to implement ISO/IEC 27001</a:t>
            </a:r>
            <a:endParaRPr lang="en-US" dirty="0"/>
          </a:p>
        </p:txBody>
      </p:sp>
      <p:pic>
        <p:nvPicPr>
          <p:cNvPr id="4" name="Picture 3" descr="Isms_framewor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667000"/>
            <a:ext cx="5867400" cy="4019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Recursive Data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4099" name="Espace réservé du contenu 4"/>
          <p:cNvSpPr>
            <a:spLocks noGrp="1"/>
          </p:cNvSpPr>
          <p:nvPr>
            <p:ph idx="1"/>
          </p:nvPr>
        </p:nvSpPr>
        <p:spPr>
          <a:xfrm>
            <a:off x="2286000" y="1676400"/>
            <a:ext cx="6400800" cy="4648200"/>
          </a:xfrm>
        </p:spPr>
        <p:txBody>
          <a:bodyPr/>
          <a:lstStyle/>
          <a:p>
            <a:pPr>
              <a:buNone/>
            </a:pPr>
            <a:r>
              <a:rPr lang="en-US" sz="2400" dirty="0" err="1" smtClean="0"/>
              <a:t>dataSource.getDataSet</a:t>
            </a:r>
            <a:r>
              <a:rPr lang="en-US" sz="2400" dirty="0" smtClean="0"/>
              <a:t>().</a:t>
            </a:r>
            <a:r>
              <a:rPr lang="en-US" sz="2400" dirty="0" err="1" smtClean="0"/>
              <a:t>insertSubItem</a:t>
            </a:r>
            <a:r>
              <a:rPr lang="en-US" sz="2400" dirty="0" smtClean="0"/>
              <a:t>(0);</a:t>
            </a:r>
          </a:p>
          <a:p>
            <a:pPr>
              <a:buNone/>
            </a:pPr>
            <a:r>
              <a:rPr lang="en-US" sz="2400" dirty="0" err="1" smtClean="0"/>
              <a:t>dataSource.getDataSet</a:t>
            </a:r>
            <a:r>
              <a:rPr lang="en-US" sz="2400" dirty="0" smtClean="0"/>
              <a:t>().</a:t>
            </a:r>
            <a:r>
              <a:rPr lang="en-US" sz="2400" dirty="0" err="1" smtClean="0"/>
              <a:t>setFieldValueByName</a:t>
            </a:r>
            <a:r>
              <a:rPr lang="en-US" sz="2400" dirty="0" smtClean="0"/>
              <a:t>(‘</a:t>
            </a:r>
            <a:r>
              <a:rPr lang="en-US" sz="2400" dirty="0" err="1" smtClean="0"/>
              <a:t>Name’,’Ali</a:t>
            </a:r>
            <a:r>
              <a:rPr lang="en-US" sz="2400" dirty="0" smtClean="0"/>
              <a:t>’);</a:t>
            </a:r>
          </a:p>
          <a:p>
            <a:pPr>
              <a:buNone/>
            </a:pPr>
            <a:r>
              <a:rPr lang="en-US" sz="2400" dirty="0" err="1" smtClean="0"/>
              <a:t>dataSource.getDataSet</a:t>
            </a:r>
            <a:r>
              <a:rPr lang="en-US" sz="2400" dirty="0" smtClean="0"/>
              <a:t>().</a:t>
            </a:r>
            <a:r>
              <a:rPr lang="en-US" sz="2400" dirty="0" err="1" smtClean="0"/>
              <a:t>setFieldValueByName</a:t>
            </a:r>
            <a:r>
              <a:rPr lang="en-US" sz="2400" dirty="0" smtClean="0"/>
              <a:t>(‘</a:t>
            </a:r>
            <a:r>
              <a:rPr lang="en-US" sz="2400" dirty="0" err="1" smtClean="0"/>
              <a:t>FamilyName’,’Vakili</a:t>
            </a:r>
            <a:r>
              <a:rPr lang="en-US" sz="2400" dirty="0" smtClean="0"/>
              <a:t>’);</a:t>
            </a:r>
          </a:p>
          <a:p>
            <a:pPr>
              <a:buNone/>
            </a:pPr>
            <a:r>
              <a:rPr lang="en-US" sz="2400" dirty="0" err="1" smtClean="0"/>
              <a:t>dataSource.getDataSet</a:t>
            </a:r>
            <a:r>
              <a:rPr lang="en-US" sz="2400" dirty="0" smtClean="0"/>
              <a:t>().post();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dirty="0" smtClean="0"/>
              <a:t>JavaScript client side </a:t>
            </a:r>
            <a:r>
              <a:rPr lang="fr-CA" dirty="0" smtClean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1905000"/>
            <a:ext cx="1143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2209800"/>
            <a:ext cx="1143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219200" y="2514600"/>
            <a:ext cx="1143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62000" y="1905000"/>
            <a:ext cx="6858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19200" y="2209800"/>
            <a:ext cx="6858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76400" y="2514600"/>
            <a:ext cx="6858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219200" y="2819400"/>
            <a:ext cx="1143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76400" y="2819400"/>
            <a:ext cx="6858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4800" y="3124200"/>
            <a:ext cx="1143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62000" y="3124200"/>
            <a:ext cx="6858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62000" y="3429000"/>
            <a:ext cx="11430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219200" y="3429000"/>
            <a:ext cx="6858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Supported Commands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5123" name="Espace réservé du contenu 4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500562"/>
          </a:xfrm>
        </p:spPr>
        <p:txBody>
          <a:bodyPr/>
          <a:lstStyle/>
          <a:p>
            <a:r>
              <a:rPr lang="en-US" sz="2000" dirty="0" smtClean="0">
                <a:solidFill>
                  <a:schemeClr val="bg1"/>
                </a:solidFill>
              </a:rPr>
              <a:t>Default commands: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Select (fetch)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Update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Delete 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Insert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Concurrency :</a:t>
            </a:r>
          </a:p>
          <a:p>
            <a:pPr lvl="2"/>
            <a:r>
              <a:rPr lang="en-US" sz="1600" dirty="0" smtClean="0">
                <a:solidFill>
                  <a:schemeClr val="bg1"/>
                </a:solidFill>
              </a:rPr>
              <a:t>Lock</a:t>
            </a:r>
          </a:p>
          <a:p>
            <a:pPr lvl="2"/>
            <a:r>
              <a:rPr lang="en-US" sz="1600" dirty="0" smtClean="0">
                <a:solidFill>
                  <a:schemeClr val="bg1"/>
                </a:solidFill>
              </a:rPr>
              <a:t>Version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Reload </a:t>
            </a:r>
          </a:p>
          <a:p>
            <a:pPr lvl="1"/>
            <a:r>
              <a:rPr lang="en-US" sz="2000" dirty="0" err="1" smtClean="0">
                <a:solidFill>
                  <a:schemeClr val="bg1"/>
                </a:solidFill>
              </a:rPr>
              <a:t>LazyLoad</a:t>
            </a:r>
            <a:r>
              <a:rPr lang="en-US" sz="2000" dirty="0" smtClean="0">
                <a:solidFill>
                  <a:schemeClr val="bg1"/>
                </a:solidFill>
              </a:rPr>
              <a:t> (application server and client)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Load Single Record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Record/Field Data Availability (validation)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Custom Commands 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Integrated Security (synchronized with server model) ISO 27001 Compliant 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Supported Commands</a:t>
            </a:r>
            <a:endParaRPr lang="fr-CA" dirty="0" smtClean="0">
              <a:solidFill>
                <a:schemeClr val="bg1"/>
              </a:solidFill>
            </a:endParaRPr>
          </a:p>
        </p:txBody>
      </p:sp>
      <p:sp>
        <p:nvSpPr>
          <p:cNvPr id="5123" name="Espace réservé du contenu 4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500562"/>
          </a:xfrm>
        </p:spPr>
        <p:txBody>
          <a:bodyPr/>
          <a:lstStyle/>
          <a:p>
            <a:r>
              <a:rPr lang="en-US" sz="2000" dirty="0" smtClean="0">
                <a:solidFill>
                  <a:schemeClr val="bg1"/>
                </a:solidFill>
              </a:rPr>
              <a:t>Cursor (Multi Level Cursor Supported)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Lazy Load (both client / Application Server)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Search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Sort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Filter (Complex Expression supported)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Group By</a:t>
            </a:r>
          </a:p>
          <a:p>
            <a:endParaRPr lang="en-US" sz="2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EXTENSIBLE EXPRESSION SUPPORT for rest of commands.</a:t>
            </a:r>
          </a:p>
          <a:p>
            <a:pPr>
              <a:buNone/>
            </a:pPr>
            <a:endParaRPr lang="en-US" sz="2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Send Multiple rows in multiple levels instead of single row in each server transaction.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Available DB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1600200"/>
            <a:ext cx="6400800" cy="4525963"/>
          </a:xfrm>
        </p:spPr>
        <p:txBody>
          <a:bodyPr/>
          <a:lstStyle/>
          <a:p>
            <a:r>
              <a:rPr lang="en-US" dirty="0" err="1" smtClean="0"/>
              <a:t>MultiMaster</a:t>
            </a:r>
            <a:r>
              <a:rPr lang="en-US" dirty="0" smtClean="0"/>
              <a:t>/</a:t>
            </a:r>
            <a:r>
              <a:rPr lang="en-US" dirty="0" err="1" smtClean="0"/>
              <a:t>MultiDetail</a:t>
            </a:r>
            <a:endParaRPr lang="en-US" dirty="0" smtClean="0"/>
          </a:p>
          <a:p>
            <a:pPr lvl="1"/>
            <a:r>
              <a:rPr lang="en-US" dirty="0" smtClean="0"/>
              <a:t>Filters</a:t>
            </a:r>
          </a:p>
          <a:p>
            <a:r>
              <a:rPr lang="en-US" dirty="0" smtClean="0"/>
              <a:t>One to One</a:t>
            </a:r>
          </a:p>
          <a:p>
            <a:r>
              <a:rPr lang="en-US" dirty="0" smtClean="0"/>
              <a:t>One to Many</a:t>
            </a:r>
          </a:p>
          <a:p>
            <a:r>
              <a:rPr lang="en-US" dirty="0" smtClean="0"/>
              <a:t>Recursive </a:t>
            </a:r>
          </a:p>
          <a:p>
            <a:pPr lvl="1"/>
            <a:r>
              <a:rPr lang="en-US" dirty="0" smtClean="0"/>
              <a:t>Self recursive</a:t>
            </a:r>
          </a:p>
          <a:p>
            <a:pPr lvl="1"/>
            <a:r>
              <a:rPr lang="en-US" dirty="0" smtClean="0"/>
              <a:t>Many to many </a:t>
            </a:r>
          </a:p>
          <a:p>
            <a:r>
              <a:rPr lang="en-US" dirty="0" smtClean="0"/>
              <a:t>Many to many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8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138</Template>
  <TotalTime>865</TotalTime>
  <Words>1644</Words>
  <Application>Microsoft Office PowerPoint</Application>
  <PresentationFormat>On-screen Show (4:3)</PresentationFormat>
  <Paragraphs>462</Paragraphs>
  <Slides>59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138</vt:lpstr>
      <vt:lpstr>WEBLIGHTS  JavaScript Framework </vt:lpstr>
      <vt:lpstr>Overview</vt:lpstr>
      <vt:lpstr>          Old but perfect and safe</vt:lpstr>
      <vt:lpstr>Client side Architecture</vt:lpstr>
      <vt:lpstr>Flat Data</vt:lpstr>
      <vt:lpstr>Recursive Data</vt:lpstr>
      <vt:lpstr>Supported Commands</vt:lpstr>
      <vt:lpstr>Supported Commands</vt:lpstr>
      <vt:lpstr>Available DB Scenarios</vt:lpstr>
      <vt:lpstr>MultiMaster/MultiDetail</vt:lpstr>
      <vt:lpstr>Supported Types</vt:lpstr>
      <vt:lpstr>Available Validators</vt:lpstr>
      <vt:lpstr>Edit Objects</vt:lpstr>
      <vt:lpstr>Slide 14</vt:lpstr>
      <vt:lpstr>Grid Objects</vt:lpstr>
      <vt:lpstr>Slide 16</vt:lpstr>
      <vt:lpstr>Tree Objects</vt:lpstr>
      <vt:lpstr>Slide 18</vt:lpstr>
      <vt:lpstr>Visualizers</vt:lpstr>
      <vt:lpstr>Slide 20</vt:lpstr>
      <vt:lpstr>Diagram Visualizer </vt:lpstr>
      <vt:lpstr>Window Controls</vt:lpstr>
      <vt:lpstr>Slide 23</vt:lpstr>
      <vt:lpstr>Slide 24</vt:lpstr>
      <vt:lpstr>CallBack Function Support</vt:lpstr>
      <vt:lpstr>In Razor Pages</vt:lpstr>
      <vt:lpstr>In Razor Pages</vt:lpstr>
      <vt:lpstr>Slide 28</vt:lpstr>
      <vt:lpstr> Easy to do client side codes</vt:lpstr>
      <vt:lpstr>MORE</vt:lpstr>
      <vt:lpstr>Supports</vt:lpstr>
      <vt:lpstr>Planned in next version</vt:lpstr>
      <vt:lpstr>Slide 33</vt:lpstr>
      <vt:lpstr>Slide 34</vt:lpstr>
      <vt:lpstr>Slide 35</vt:lpstr>
      <vt:lpstr>Slide 36</vt:lpstr>
      <vt:lpstr>Expressions</vt:lpstr>
      <vt:lpstr>Expressions are used in:</vt:lpstr>
      <vt:lpstr>Expression Commands</vt:lpstr>
      <vt:lpstr>Slide 40</vt:lpstr>
      <vt:lpstr>Controls and security</vt:lpstr>
      <vt:lpstr>Compatible with</vt:lpstr>
      <vt:lpstr>ommands</vt:lpstr>
      <vt:lpstr>Available DB Scenarios</vt:lpstr>
      <vt:lpstr>MultiMaster/MultiDetail</vt:lpstr>
      <vt:lpstr>Supported Types</vt:lpstr>
      <vt:lpstr>Available Validators</vt:lpstr>
      <vt:lpstr>Slide 48</vt:lpstr>
      <vt:lpstr>Slide 49</vt:lpstr>
      <vt:lpstr>XML Support</vt:lpstr>
      <vt:lpstr>Mapping</vt:lpstr>
      <vt:lpstr>Physical XML Mapping</vt:lpstr>
      <vt:lpstr> Logical XML Model Mapping</vt:lpstr>
      <vt:lpstr> Meta Model XML Mapping</vt:lpstr>
      <vt:lpstr>Overview</vt:lpstr>
      <vt:lpstr>Model hard code mapping</vt:lpstr>
      <vt:lpstr>Sample MetaModel</vt:lpstr>
      <vt:lpstr>WEB FARMS Scenario</vt:lpstr>
      <vt:lpstr>MORE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WEBLIGHTS JavaScript Framework</dc:title>
  <dc:creator>Ryan</dc:creator>
  <cp:lastModifiedBy>R.Samiee</cp:lastModifiedBy>
  <cp:revision>71</cp:revision>
  <dcterms:created xsi:type="dcterms:W3CDTF">2012-02-05T16:34:08Z</dcterms:created>
  <dcterms:modified xsi:type="dcterms:W3CDTF">2012-02-07T12:21:27Z</dcterms:modified>
</cp:coreProperties>
</file>